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311" r:id="rId20"/>
    <p:sldId id="282" r:id="rId21"/>
    <p:sldId id="283" r:id="rId22"/>
    <p:sldId id="284" r:id="rId23"/>
    <p:sldId id="285" r:id="rId24"/>
    <p:sldId id="286" r:id="rId25"/>
    <p:sldId id="312" r:id="rId26"/>
    <p:sldId id="317" r:id="rId27"/>
    <p:sldId id="313" r:id="rId28"/>
    <p:sldId id="292" r:id="rId29"/>
    <p:sldId id="287" r:id="rId30"/>
    <p:sldId id="288" r:id="rId31"/>
    <p:sldId id="314" r:id="rId32"/>
    <p:sldId id="289" r:id="rId33"/>
    <p:sldId id="290" r:id="rId34"/>
    <p:sldId id="291" r:id="rId35"/>
    <p:sldId id="293" r:id="rId36"/>
    <p:sldId id="294" r:id="rId37"/>
    <p:sldId id="315" r:id="rId38"/>
    <p:sldId id="316" r:id="rId39"/>
    <p:sldId id="318" r:id="rId40"/>
    <p:sldId id="295" r:id="rId41"/>
    <p:sldId id="321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4" r:id="rId50"/>
    <p:sldId id="305" r:id="rId51"/>
    <p:sldId id="303" r:id="rId52"/>
    <p:sldId id="306" r:id="rId53"/>
    <p:sldId id="307" r:id="rId54"/>
    <p:sldId id="308" r:id="rId55"/>
    <p:sldId id="309" r:id="rId56"/>
    <p:sldId id="319" r:id="rId57"/>
    <p:sldId id="310" r:id="rId58"/>
    <p:sldId id="320" r:id="rId59"/>
  </p:sldIdLst>
  <p:sldSz cx="9144000" cy="6858000" type="screen4x3"/>
  <p:notesSz cx="6858000" cy="9144000"/>
  <p:defaultTextStyle>
    <a:lvl1pPr>
      <a:defRPr>
        <a:latin typeface="Gill Sans MT"/>
        <a:ea typeface="Gill Sans MT"/>
        <a:cs typeface="Gill Sans MT"/>
        <a:sym typeface="Gill Sans MT"/>
      </a:defRPr>
    </a:lvl1pPr>
    <a:lvl2pPr indent="457200">
      <a:defRPr>
        <a:latin typeface="Gill Sans MT"/>
        <a:ea typeface="Gill Sans MT"/>
        <a:cs typeface="Gill Sans MT"/>
        <a:sym typeface="Gill Sans MT"/>
      </a:defRPr>
    </a:lvl2pPr>
    <a:lvl3pPr indent="914400">
      <a:defRPr>
        <a:latin typeface="Gill Sans MT"/>
        <a:ea typeface="Gill Sans MT"/>
        <a:cs typeface="Gill Sans MT"/>
        <a:sym typeface="Gill Sans MT"/>
      </a:defRPr>
    </a:lvl3pPr>
    <a:lvl4pPr indent="1371600">
      <a:defRPr>
        <a:latin typeface="Gill Sans MT"/>
        <a:ea typeface="Gill Sans MT"/>
        <a:cs typeface="Gill Sans MT"/>
        <a:sym typeface="Gill Sans MT"/>
      </a:defRPr>
    </a:lvl4pPr>
    <a:lvl5pPr indent="1828800">
      <a:defRPr>
        <a:latin typeface="Gill Sans MT"/>
        <a:ea typeface="Gill Sans MT"/>
        <a:cs typeface="Gill Sans MT"/>
        <a:sym typeface="Gill Sans MT"/>
      </a:defRPr>
    </a:lvl5pPr>
    <a:lvl6pPr indent="2286000">
      <a:defRPr>
        <a:latin typeface="Gill Sans MT"/>
        <a:ea typeface="Gill Sans MT"/>
        <a:cs typeface="Gill Sans MT"/>
        <a:sym typeface="Gill Sans MT"/>
      </a:defRPr>
    </a:lvl6pPr>
    <a:lvl7pPr indent="2743200">
      <a:defRPr>
        <a:latin typeface="Gill Sans MT"/>
        <a:ea typeface="Gill Sans MT"/>
        <a:cs typeface="Gill Sans MT"/>
        <a:sym typeface="Gill Sans MT"/>
      </a:defRPr>
    </a:lvl7pPr>
    <a:lvl8pPr indent="3200400">
      <a:defRPr>
        <a:latin typeface="Gill Sans MT"/>
        <a:ea typeface="Gill Sans MT"/>
        <a:cs typeface="Gill Sans MT"/>
        <a:sym typeface="Gill Sans MT"/>
      </a:defRPr>
    </a:lvl8pPr>
    <a:lvl9pPr indent="3657600">
      <a:defRPr>
        <a:latin typeface="Gill Sans MT"/>
        <a:ea typeface="Gill Sans MT"/>
        <a:cs typeface="Gill Sans MT"/>
        <a:sym typeface="Gill Sans M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E5FE"/>
          </a:solidFill>
        </a:fill>
      </a:tcStyle>
    </a:wholeTbl>
    <a:band2H>
      <a:tcTxStyle/>
      <a:tcStyle>
        <a:tcBdr/>
        <a:fill>
          <a:solidFill>
            <a:srgbClr val="E7F2FF"/>
          </a:solidFill>
        </a:fill>
      </a:tcStyle>
    </a:band2H>
    <a:firstCol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1B6FD"/>
          </a:solidFill>
        </a:fill>
      </a:tcStyle>
    </a:firstCol>
    <a:la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1B6FD"/>
          </a:solidFill>
        </a:fill>
      </a:tcStyle>
    </a:lastRow>
    <a:fir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1B6F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EED5"/>
          </a:solidFill>
        </a:fill>
      </a:tcStyle>
    </a:wholeTbl>
    <a:band2H>
      <a:tcTxStyle/>
      <a:tcStyle>
        <a:tcBdr/>
        <a:fill>
          <a:solidFill>
            <a:srgbClr val="E9F6EB"/>
          </a:solidFill>
        </a:fill>
      </a:tcStyle>
    </a:band2H>
    <a:firstCol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D078"/>
          </a:solidFill>
        </a:fill>
      </a:tcStyle>
    </a:firstCol>
    <a:la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D078"/>
          </a:solidFill>
        </a:fill>
      </a:tcStyle>
    </a:lastRow>
    <a:fir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D078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F3F1"/>
          </a:solidFill>
        </a:fill>
      </a:tcStyle>
    </a:wholeTbl>
    <a:band2H>
      <a:tcTxStyle/>
      <a:tcStyle>
        <a:tcBdr/>
        <a:fill>
          <a:solidFill>
            <a:srgbClr val="E6F9F8"/>
          </a:solidFill>
        </a:fill>
      </a:tcStyle>
    </a:band2H>
    <a:firstCol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5E0DB"/>
          </a:solidFill>
        </a:fill>
      </a:tcStyle>
    </a:firstCol>
    <a:la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5E0DB"/>
          </a:solidFill>
        </a:fill>
      </a:tcStyle>
    </a:lastRow>
    <a:fir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5E0D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B6FD"/>
          </a:solidFill>
        </a:fill>
      </a:tcStyle>
    </a:firstCol>
    <a:lastRow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B6F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Gill Sans MT"/>
          <a:ea typeface="Gill Sans MT"/>
          <a:cs typeface="Gill Sans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236" y="1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296162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2359151" y="6044184"/>
            <a:ext cx="6784849" cy="713233"/>
          </a:xfrm>
          <a:prstGeom prst="rect">
            <a:avLst/>
          </a:prstGeom>
          <a:solidFill>
            <a:srgbClr val="31B6F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2362200" y="2324100"/>
            <a:ext cx="6477000" cy="3543300"/>
          </a:xfrm>
          <a:prstGeom prst="rect">
            <a:avLst/>
          </a:prstGeom>
        </p:spPr>
        <p:txBody>
          <a:bodyPr anchor="b"/>
          <a:lstStyle>
            <a:lvl1pPr algn="l"/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2362200" y="5927873"/>
            <a:ext cx="6705600" cy="930127"/>
          </a:xfrm>
          <a:prstGeom prst="rect">
            <a:avLst/>
          </a:prstGeom>
        </p:spPr>
        <p:txBody>
          <a:bodyPr anchor="ctr"/>
          <a:lstStyle>
            <a:lvl1pPr>
              <a:defRPr sz="26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2600">
                <a:solidFill>
                  <a:srgbClr val="FFFFFF"/>
                </a:solidFill>
              </a:defRPr>
            </a:lvl2pPr>
            <a:lvl3pPr indent="914400">
              <a:defRPr sz="2600">
                <a:solidFill>
                  <a:srgbClr val="FFFFFF"/>
                </a:solidFill>
              </a:defRPr>
            </a:lvl3pPr>
            <a:lvl4pPr indent="1371600">
              <a:defRPr sz="26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26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1" name="Shape 11"/>
          <p:cNvSpPr/>
          <p:nvPr/>
        </p:nvSpPr>
        <p:spPr>
          <a:xfrm>
            <a:off x="0" y="145418"/>
            <a:ext cx="9144000" cy="1874347"/>
          </a:xfrm>
          <a:prstGeom prst="rect">
            <a:avLst/>
          </a:prstGeom>
          <a:solidFill>
            <a:srgbClr val="FFFFFF">
              <a:alpha val="64999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image7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14423" y="395941"/>
            <a:ext cx="5715001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/>
        </p:nvSpPr>
        <p:spPr>
          <a:xfrm>
            <a:off x="-1" y="6050036"/>
            <a:ext cx="2294759" cy="707380"/>
          </a:xfrm>
          <a:prstGeom prst="rect">
            <a:avLst/>
          </a:prstGeom>
          <a:solidFill>
            <a:srgbClr val="4584D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4" cy="3387725"/>
          </a:xfrm>
          <a:prstGeom prst="rect">
            <a:avLst/>
          </a:prstGeom>
        </p:spPr>
        <p:txBody>
          <a:bodyPr/>
          <a:lstStyle>
            <a:lvl2pPr marL="0" indent="182880">
              <a:buSzTx/>
              <a:buNone/>
            </a:lvl2pPr>
            <a:lvl5pPr marL="0" indent="1417319"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19" name="Shape 19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4584D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rgbClr val="31B6F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7620000" cy="1295400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400" cap="all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609600" y="1589567"/>
            <a:ext cx="3886200" cy="526843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609600" y="2438400"/>
            <a:ext cx="3886200" cy="4419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600200" y="5486400"/>
            <a:ext cx="7315200" cy="1371600"/>
          </a:xfrm>
          <a:prstGeom prst="rect">
            <a:avLst/>
          </a:prstGeom>
        </p:spPr>
        <p:txBody>
          <a:bodyPr/>
          <a:lstStyle>
            <a:lvl1pPr>
              <a:defRPr sz="1700"/>
            </a:lvl1pPr>
            <a:lvl2pPr marL="0" indent="182880">
              <a:buSzTx/>
              <a:buNone/>
              <a:defRPr sz="1700"/>
            </a:lvl2pPr>
            <a:lvl3pPr>
              <a:defRPr sz="1700"/>
            </a:lvl3pPr>
            <a:lvl4pPr>
              <a:defRPr sz="1700"/>
            </a:lvl4pPr>
            <a:lvl5pPr marL="0" indent="1417319">
              <a:buSzTx/>
              <a:buNone/>
              <a:defRPr sz="17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37" name="Shape 37"/>
          <p:cNvSpPr/>
          <p:nvPr/>
        </p:nvSpPr>
        <p:spPr>
          <a:xfrm>
            <a:off x="-9145" y="4572000"/>
            <a:ext cx="9144001" cy="88696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-9145" y="4663440"/>
            <a:ext cx="1463042" cy="713233"/>
          </a:xfrm>
          <a:prstGeom prst="rect">
            <a:avLst/>
          </a:prstGeom>
          <a:solidFill>
            <a:srgbClr val="4584D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1545336" y="4654296"/>
            <a:ext cx="7598665" cy="713233"/>
          </a:xfrm>
          <a:prstGeom prst="rect">
            <a:avLst/>
          </a:prstGeom>
          <a:solidFill>
            <a:srgbClr val="31B6F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1600200" y="4495800"/>
            <a:ext cx="7315200" cy="990600"/>
          </a:xfrm>
          <a:prstGeom prst="rect">
            <a:avLst/>
          </a:prstGeom>
        </p:spPr>
        <p:txBody>
          <a:bodyPr/>
          <a:lstStyle>
            <a:lvl1pPr algn="l">
              <a:defRPr sz="2800" cap="none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41" name="Shape 41"/>
          <p:cNvSpPr/>
          <p:nvPr/>
        </p:nvSpPr>
        <p:spPr>
          <a:xfrm>
            <a:off x="1447800" y="0"/>
            <a:ext cx="100585" cy="68671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6553200" y="0"/>
            <a:ext cx="2057400" cy="6735763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5562600" cy="6248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48" name="Shape 48"/>
          <p:cNvSpPr/>
          <p:nvPr/>
        </p:nvSpPr>
        <p:spPr>
          <a:xfrm>
            <a:off x="6096317" y="0"/>
            <a:ext cx="320041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6142037" y="609600"/>
            <a:ext cx="228601" cy="6248400"/>
          </a:xfrm>
          <a:prstGeom prst="rect">
            <a:avLst/>
          </a:prstGeom>
          <a:solidFill>
            <a:srgbClr val="31B6F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6142037" y="0"/>
            <a:ext cx="228601" cy="533400"/>
          </a:xfrm>
          <a:prstGeom prst="rect">
            <a:avLst/>
          </a:prstGeom>
          <a:solidFill>
            <a:srgbClr val="4584D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1" name="image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647" y="6248400"/>
            <a:ext cx="2022158" cy="4566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4.png" descr="topShadow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1866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3.png" descr="logoValueScape_smal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1517" y="6248398"/>
            <a:ext cx="2119589" cy="52989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612648" y="0"/>
            <a:ext cx="8153401" cy="1447800"/>
          </a:xfrm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1" cy="5257800"/>
          </a:xfrm>
          <a:prstGeom prst="rect">
            <a:avLst/>
          </a:prstGeom>
        </p:spPr>
        <p:txBody>
          <a:bodyPr lIns="0" tIns="0" rIns="0" bIns="0"/>
          <a:lstStyle>
            <a:lvl2pPr indent="-192023"/>
            <a:lvl3pPr indent="0"/>
            <a:lvl4pPr indent="0"/>
            <a:lvl5pPr marL="1766453" indent="-349134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5.png" descr="slide09.png"/>
          <p:cNvPicPr/>
          <p:nvPr/>
        </p:nvPicPr>
        <p:blipFill>
          <a:blip r:embed="rId3">
            <a:extLst/>
          </a:blip>
          <a:srcRect b="19420"/>
          <a:stretch>
            <a:fillRect/>
          </a:stretch>
        </p:blipFill>
        <p:spPr>
          <a:xfrm>
            <a:off x="6305815" y="2185065"/>
            <a:ext cx="3013268" cy="2312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6.png" descr="slide08.png"/>
          <p:cNvPicPr/>
          <p:nvPr/>
        </p:nvPicPr>
        <p:blipFill>
          <a:blip r:embed="rId4">
            <a:extLst/>
          </a:blip>
          <a:srcRect b="19419"/>
          <a:stretch>
            <a:fillRect/>
          </a:stretch>
        </p:blipFill>
        <p:spPr>
          <a:xfrm>
            <a:off x="5536648" y="3080740"/>
            <a:ext cx="2490305" cy="1911097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2359150" y="6044184"/>
            <a:ext cx="6784849" cy="713234"/>
          </a:xfrm>
          <a:prstGeom prst="rect">
            <a:avLst/>
          </a:prstGeom>
          <a:solidFill>
            <a:srgbClr val="31B6F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2362200" y="5927873"/>
            <a:ext cx="6705600" cy="93012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600">
                <a:solidFill>
                  <a:srgbClr val="FFFFFF"/>
                </a:solidFill>
              </a:defRPr>
            </a:lvl1pPr>
            <a:lvl2pPr marL="0" indent="0">
              <a:buSzTx/>
              <a:buNone/>
              <a:defRPr sz="2600">
                <a:solidFill>
                  <a:srgbClr val="FFFFFF"/>
                </a:solidFill>
              </a:defRPr>
            </a:lvl2pPr>
            <a:lvl3pPr indent="0">
              <a:defRPr sz="2600">
                <a:solidFill>
                  <a:srgbClr val="FFFFFF"/>
                </a:solidFill>
              </a:defRPr>
            </a:lvl3pPr>
            <a:lvl4pPr indent="0">
              <a:defRPr sz="2600">
                <a:solidFill>
                  <a:srgbClr val="FFFFFF"/>
                </a:solidFill>
              </a:defRPr>
            </a:lvl4pPr>
            <a:lvl5pPr marL="0" indent="0">
              <a:buSzTx/>
              <a:buNone/>
              <a:defRPr sz="26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63" name="Shape 63"/>
          <p:cNvSpPr/>
          <p:nvPr/>
        </p:nvSpPr>
        <p:spPr>
          <a:xfrm>
            <a:off x="0" y="206731"/>
            <a:ext cx="9144000" cy="1580031"/>
          </a:xfrm>
          <a:prstGeom prst="rect">
            <a:avLst/>
          </a:prstGeom>
          <a:solidFill>
            <a:srgbClr val="FFFFFF">
              <a:alpha val="64999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-1" y="6050036"/>
            <a:ext cx="2294759" cy="707381"/>
          </a:xfrm>
          <a:prstGeom prst="rect">
            <a:avLst/>
          </a:prstGeom>
          <a:solidFill>
            <a:srgbClr val="4584D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5" name="image7.png" descr="logoValueScap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5849" y="491875"/>
            <a:ext cx="4017818" cy="1004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8.png" descr="slide03.png"/>
          <p:cNvPicPr/>
          <p:nvPr/>
        </p:nvPicPr>
        <p:blipFill>
          <a:blip r:embed="rId6">
            <a:extLst/>
          </a:blip>
          <a:srcRect t="1" b="19420"/>
          <a:stretch>
            <a:fillRect/>
          </a:stretch>
        </p:blipFill>
        <p:spPr>
          <a:xfrm>
            <a:off x="-126243" y="2125972"/>
            <a:ext cx="3013269" cy="2312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9.png" descr="slide04.png"/>
          <p:cNvPicPr/>
          <p:nvPr/>
        </p:nvPicPr>
        <p:blipFill>
          <a:blip r:embed="rId7">
            <a:extLst/>
          </a:blip>
          <a:srcRect b="19421"/>
          <a:stretch>
            <a:fillRect/>
          </a:stretch>
        </p:blipFill>
        <p:spPr>
          <a:xfrm>
            <a:off x="1675010" y="2635543"/>
            <a:ext cx="2739335" cy="21022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10.png" descr="slide07.png"/>
          <p:cNvPicPr/>
          <p:nvPr/>
        </p:nvPicPr>
        <p:blipFill>
          <a:blip r:embed="rId8">
            <a:extLst/>
          </a:blip>
          <a:srcRect b="19418"/>
          <a:stretch>
            <a:fillRect/>
          </a:stretch>
        </p:blipFill>
        <p:spPr>
          <a:xfrm>
            <a:off x="4414344" y="4197987"/>
            <a:ext cx="2263914" cy="17373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11.png" descr="slide05.png"/>
          <p:cNvPicPr/>
          <p:nvPr/>
        </p:nvPicPr>
        <p:blipFill>
          <a:blip r:embed="rId9">
            <a:extLst/>
          </a:blip>
          <a:srcRect b="19419"/>
          <a:stretch>
            <a:fillRect/>
          </a:stretch>
        </p:blipFill>
        <p:spPr>
          <a:xfrm>
            <a:off x="2887023" y="3341277"/>
            <a:ext cx="2490305" cy="19110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png" descr="topShadow.pn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0" y="0"/>
            <a:ext cx="9144000" cy="1866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5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04647" y="6248400"/>
            <a:ext cx="2022158" cy="45661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612648" y="0"/>
            <a:ext cx="8153401" cy="144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808080"/>
                </a:solidFill>
              </a:rP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1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med"/>
  <p:txStyles>
    <p:titleStyle>
      <a:lvl1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1pPr>
      <a:lvl2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2pPr>
      <a:lvl3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3pPr>
      <a:lvl4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4pPr>
      <a:lvl5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5pPr>
      <a:lvl6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6pPr>
      <a:lvl7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7pPr>
      <a:lvl8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8pPr>
      <a:lvl9pPr algn="ctr">
        <a:defRPr sz="2400" cap="all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9pPr>
    </p:titleStyle>
    <p:bodyStyle>
      <a:lvl1pPr>
        <a:spcBef>
          <a:spcPts val="600"/>
        </a:spcBef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1pPr>
      <a:lvl2pPr marL="374904" indent="-192023">
        <a:spcBef>
          <a:spcPts val="600"/>
        </a:spcBef>
        <a:buSzPct val="100000"/>
        <a:buChar char="•"/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2pPr>
      <a:lvl3pPr indent="685800">
        <a:spcBef>
          <a:spcPts val="600"/>
        </a:spcBef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3pPr>
      <a:lvl4pPr indent="1143000">
        <a:spcBef>
          <a:spcPts val="600"/>
        </a:spcBef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4pPr>
      <a:lvl5pPr marL="1766454" indent="-349134">
        <a:spcBef>
          <a:spcPts val="600"/>
        </a:spcBef>
        <a:buSzPct val="90000"/>
        <a:buChar char="•"/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5pPr>
      <a:lvl6pPr marL="2230120" indent="-355600">
        <a:spcBef>
          <a:spcPts val="600"/>
        </a:spcBef>
        <a:buSzPct val="100000"/>
        <a:buChar char="▪"/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6pPr>
      <a:lvl7pPr marL="2504439" indent="-355600">
        <a:spcBef>
          <a:spcPts val="600"/>
        </a:spcBef>
        <a:buSzPct val="100000"/>
        <a:buChar char="▪"/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7pPr>
      <a:lvl8pPr marL="2778760" indent="-355600">
        <a:spcBef>
          <a:spcPts val="600"/>
        </a:spcBef>
        <a:buSzPct val="100000"/>
        <a:buChar char="▪"/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8pPr>
      <a:lvl9pPr marL="3053079" indent="-355600">
        <a:spcBef>
          <a:spcPts val="600"/>
        </a:spcBef>
        <a:buSzPct val="100000"/>
        <a:buChar char="▪"/>
        <a:defRPr sz="2800">
          <a:solidFill>
            <a:srgbClr val="808080"/>
          </a:solidFill>
          <a:latin typeface="Stag Sans Light"/>
          <a:ea typeface="Stag Sans Light"/>
          <a:cs typeface="Stag Sans Light"/>
          <a:sym typeface="Stag Sans Light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Gill Sans M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2378364" y="6071615"/>
            <a:ext cx="6335736" cy="685802"/>
          </a:xfrm>
          <a:prstGeom prst="rect">
            <a:avLst/>
          </a:prstGeom>
        </p:spPr>
        <p:txBody>
          <a:bodyPr/>
          <a:lstStyle/>
          <a:p>
            <a:pPr lvl="0" defTabSz="841247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1748">
                <a:solidFill>
                  <a:srgbClr val="FFFFFF"/>
                </a:solidFill>
              </a:rPr>
              <a:t>Advanced Analytics for Real Estate</a:t>
            </a:r>
            <a:r>
              <a:rPr sz="1748" baseline="29025">
                <a:solidFill>
                  <a:srgbClr val="FFFFFF"/>
                </a:solidFill>
              </a:rPr>
              <a:t>®</a:t>
            </a:r>
          </a:p>
          <a:p>
            <a:pPr lvl="0" defTabSz="841247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1748" baseline="29025">
                <a:solidFill>
                  <a:srgbClr val="FFFFFF"/>
                </a:solidFill>
              </a:rPr>
              <a:t>ValueScape Analytics, Inc., proprietary and confidential information, all rights reserved.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xfrm>
            <a:off x="1382307" y="2657541"/>
            <a:ext cx="7123114" cy="3616209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defRPr sz="1800">
                <a:solidFill>
                  <a:srgbClr val="000000"/>
                </a:solidFill>
              </a:defRPr>
            </a:pPr>
            <a:endParaRPr sz="2100">
              <a:solidFill>
                <a:srgbClr val="808080"/>
              </a:solidFill>
            </a:endParaRPr>
          </a:p>
          <a:p>
            <a:pPr lvl="0">
              <a:lnSpc>
                <a:spcPct val="80000"/>
              </a:lnSpc>
              <a:defRPr sz="1800">
                <a:solidFill>
                  <a:srgbClr val="000000"/>
                </a:solidFill>
              </a:defRPr>
            </a:pPr>
            <a:endParaRPr sz="2100">
              <a:solidFill>
                <a:srgbClr val="808080"/>
              </a:solidFill>
            </a:endParaRPr>
          </a:p>
          <a:p>
            <a:pPr lvl="0">
              <a:lnSpc>
                <a:spcPct val="112000"/>
              </a:lnSpc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08080"/>
                </a:solidFill>
              </a:rPr>
              <a:t>“</a:t>
            </a:r>
            <a:r>
              <a:rPr sz="2700" i="1">
                <a:solidFill>
                  <a:srgbClr val="808080"/>
                </a:solidFill>
              </a:rPr>
              <a:t>We want to help appraisers and collateral reviewers to properly evaluate collateral value and interpret risk by generating more credible, transparent, and defensible valuations"</a:t>
            </a:r>
          </a:p>
        </p:txBody>
      </p:sp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400" cap="all">
                <a:solidFill>
                  <a:srgbClr val="FFFFFF"/>
                </a:solidFill>
              </a:rPr>
              <a:t>OUR MANTRA</a:t>
            </a:r>
          </a:p>
        </p:txBody>
      </p:sp>
      <p:sp>
        <p:nvSpPr>
          <p:cNvPr id="78" name="Shape 78"/>
          <p:cNvSpPr/>
          <p:nvPr/>
        </p:nvSpPr>
        <p:spPr>
          <a:xfrm>
            <a:off x="2876792" y="6470654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612648" y="0"/>
            <a:ext cx="8153401" cy="14478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808080"/>
                </a:solidFill>
              </a:rPr>
              <a:t>ValueScape analytics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495299" y="1316288"/>
            <a:ext cx="8153402" cy="4684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Incorporated May 2013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Minority owned California corporation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Focused on mobile and advanced analytics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Unparalleled expertise in valuation and analytic products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First product offering: Valuation Navigator™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Available in Apple App Store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Production ready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Master Services Agreement signed with </a:t>
            </a:r>
            <a:r>
              <a:rPr lang="en-US" sz="2132" dirty="0" smtClean="0">
                <a:solidFill>
                  <a:srgbClr val="595959"/>
                </a:solidFill>
              </a:rPr>
              <a:t>Quicken Loans/</a:t>
            </a:r>
            <a:r>
              <a:rPr sz="2132" dirty="0" smtClean="0">
                <a:solidFill>
                  <a:srgbClr val="595959"/>
                </a:solidFill>
              </a:rPr>
              <a:t>TSI </a:t>
            </a:r>
            <a:r>
              <a:rPr sz="2132" dirty="0">
                <a:solidFill>
                  <a:srgbClr val="595959"/>
                </a:solidFill>
              </a:rPr>
              <a:t>Appraisals</a:t>
            </a:r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3 year conceptual and development effort</a:t>
            </a:r>
            <a:endParaRPr sz="1476" dirty="0"/>
          </a:p>
          <a:p>
            <a:pPr marL="676909" lvl="0" indent="-676909" defTabSz="74980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132" dirty="0">
                <a:solidFill>
                  <a:srgbClr val="595959"/>
                </a:solidFill>
              </a:rPr>
              <a:t>US Patent pending, 40+ innovation claims</a:t>
            </a:r>
          </a:p>
        </p:txBody>
      </p:sp>
      <p:sp>
        <p:nvSpPr>
          <p:cNvPr id="82" name="Shape 82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39478" y="3133177"/>
            <a:ext cx="7123114" cy="347509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Dealing with Valuation Risk and Information Overload</a:t>
            </a:r>
          </a:p>
        </p:txBody>
      </p:sp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400" cap="all">
                <a:solidFill>
                  <a:srgbClr val="FFFFFF"/>
                </a:solidFill>
              </a:rPr>
              <a:t>THE BIG PICTURE</a:t>
            </a:r>
          </a:p>
        </p:txBody>
      </p:sp>
      <p:sp>
        <p:nvSpPr>
          <p:cNvPr id="86" name="Shape 86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612648" y="0"/>
            <a:ext cx="8153401" cy="14478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808080"/>
                </a:solidFill>
              </a:rPr>
              <a:t>The big picture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1" cy="5257800"/>
          </a:xfrm>
          <a:prstGeom prst="rect">
            <a:avLst/>
          </a:prstGeom>
        </p:spPr>
        <p:txBody>
          <a:bodyPr/>
          <a:lstStyle/>
          <a:p>
            <a:pPr marL="1143000" lvl="0" indent="-1143000">
              <a:lnSpc>
                <a:spcPct val="130000"/>
              </a:lnSpc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95959"/>
                </a:solidFill>
              </a:rPr>
              <a:t>Dealing with and managing Risk</a:t>
            </a:r>
          </a:p>
          <a:p>
            <a:pPr marL="1143000" lvl="0" indent="-1143000">
              <a:lnSpc>
                <a:spcPct val="130000"/>
              </a:lnSpc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95959"/>
                </a:solidFill>
              </a:rPr>
              <a:t>The need for better data</a:t>
            </a:r>
          </a:p>
          <a:p>
            <a:pPr marL="1143000" lvl="0" indent="-1143000">
              <a:lnSpc>
                <a:spcPct val="130000"/>
              </a:lnSpc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95959"/>
                </a:solidFill>
              </a:rPr>
              <a:t>The need for better analytics</a:t>
            </a:r>
          </a:p>
          <a:p>
            <a:pPr marL="1143000" lvl="0" indent="-1143000">
              <a:lnSpc>
                <a:spcPct val="130000"/>
              </a:lnSpc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95959"/>
                </a:solidFill>
              </a:rPr>
              <a:t>The push towards transparency</a:t>
            </a:r>
          </a:p>
          <a:p>
            <a:pPr marL="1143000" lvl="0" indent="-1143000">
              <a:lnSpc>
                <a:spcPct val="130000"/>
              </a:lnSpc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95959"/>
                </a:solidFill>
              </a:rPr>
              <a:t>Credibility and Supportability</a:t>
            </a:r>
          </a:p>
        </p:txBody>
      </p:sp>
      <p:sp>
        <p:nvSpPr>
          <p:cNvPr id="90" name="Shape 90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816579"/>
          </a:xfrm>
          <a:prstGeom prst="rect">
            <a:avLst/>
          </a:prstGeom>
        </p:spPr>
        <p:txBody>
          <a:bodyPr/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08080"/>
                </a:solidFill>
              </a:rPr>
              <a:t>ValueScape combines </a:t>
            </a:r>
            <a:r>
              <a:rPr sz="2800" b="1">
                <a:solidFill>
                  <a:srgbClr val="808080"/>
                </a:solidFill>
              </a:rPr>
              <a:t>innovative analytics </a:t>
            </a:r>
            <a:r>
              <a:rPr sz="2800">
                <a:solidFill>
                  <a:srgbClr val="808080"/>
                </a:solidFill>
              </a:rPr>
              <a:t>and </a:t>
            </a:r>
            <a:r>
              <a:rPr sz="2800" b="1">
                <a:solidFill>
                  <a:srgbClr val="808080"/>
                </a:solidFill>
              </a:rPr>
              <a:t>mobile technologies </a:t>
            </a:r>
            <a:r>
              <a:rPr sz="2800">
                <a:solidFill>
                  <a:srgbClr val="808080"/>
                </a:solidFill>
              </a:rPr>
              <a:t>into a</a:t>
            </a:r>
            <a:r>
              <a:rPr sz="2800" b="1">
                <a:solidFill>
                  <a:srgbClr val="808080"/>
                </a:solidFill>
              </a:rPr>
              <a:t> </a:t>
            </a:r>
            <a:r>
              <a:rPr sz="2800">
                <a:solidFill>
                  <a:srgbClr val="808080"/>
                </a:solidFill>
              </a:rPr>
              <a:t>disruptive innovation to complete a </a:t>
            </a:r>
            <a:r>
              <a:rPr sz="2800" b="1">
                <a:solidFill>
                  <a:srgbClr val="808080"/>
                </a:solidFill>
              </a:rPr>
              <a:t>valuation analysis and audit trails </a:t>
            </a:r>
            <a:r>
              <a:rPr sz="2800">
                <a:solidFill>
                  <a:srgbClr val="808080"/>
                </a:solidFill>
              </a:rPr>
              <a:t>on any property from a mobile device.</a:t>
            </a:r>
          </a:p>
        </p:txBody>
      </p:sp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400" cap="all">
                <a:solidFill>
                  <a:srgbClr val="FFFFFF"/>
                </a:solidFill>
              </a:rPr>
              <a:t>our approach</a:t>
            </a:r>
          </a:p>
        </p:txBody>
      </p:sp>
      <p:sp>
        <p:nvSpPr>
          <p:cNvPr id="98" name="Shape 98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612648" y="0"/>
            <a:ext cx="8153401" cy="14478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808080"/>
                </a:solidFill>
              </a:rPr>
              <a:t>ValueScape approach</a:t>
            </a:r>
          </a:p>
        </p:txBody>
      </p:sp>
      <p:sp>
        <p:nvSpPr>
          <p:cNvPr id="101" name="Shape 101"/>
          <p:cNvSpPr>
            <a:spLocks noGrp="1"/>
          </p:cNvSpPr>
          <p:nvPr>
            <p:ph type="body" idx="1"/>
          </p:nvPr>
        </p:nvSpPr>
        <p:spPr>
          <a:xfrm>
            <a:off x="313275" y="1617422"/>
            <a:ext cx="5117031" cy="43673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53084" lvl="0" indent="-553084" defTabSz="61264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1742" dirty="0">
                <a:solidFill>
                  <a:srgbClr val="595959"/>
                </a:solidFill>
              </a:rPr>
              <a:t>A Mobile app, </a:t>
            </a:r>
            <a:r>
              <a:rPr sz="1876" b="1" dirty="0">
                <a:solidFill>
                  <a:srgbClr val="595959"/>
                </a:solidFill>
              </a:rPr>
              <a:t>Valuation Navigator™</a:t>
            </a:r>
            <a:r>
              <a:rPr sz="1742" dirty="0">
                <a:solidFill>
                  <a:srgbClr val="595959"/>
                </a:solidFill>
              </a:rPr>
              <a:t>, moving the quality control aspects to the front-end of the appraisal process.</a:t>
            </a:r>
          </a:p>
          <a:p>
            <a:pPr marL="553084" lvl="0" indent="-553084" defTabSz="61264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1742" dirty="0">
                <a:solidFill>
                  <a:srgbClr val="595959"/>
                </a:solidFill>
              </a:rPr>
              <a:t>End-To-end valuation </a:t>
            </a:r>
            <a:r>
              <a:rPr sz="1742" u="sng" dirty="0">
                <a:solidFill>
                  <a:srgbClr val="595959"/>
                </a:solidFill>
              </a:rPr>
              <a:t>solution.</a:t>
            </a:r>
          </a:p>
          <a:p>
            <a:pPr marL="553084" lvl="0" indent="-553084" defTabSz="61264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1742" dirty="0">
                <a:solidFill>
                  <a:srgbClr val="595959"/>
                </a:solidFill>
              </a:rPr>
              <a:t>Not a companion product.</a:t>
            </a:r>
          </a:p>
          <a:p>
            <a:pPr marL="553084" lvl="0" indent="-553084" defTabSz="61264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1742" dirty="0">
                <a:solidFill>
                  <a:srgbClr val="595959"/>
                </a:solidFill>
              </a:rPr>
              <a:t>Robust out-of-the box data from leading national data sources.</a:t>
            </a:r>
          </a:p>
          <a:p>
            <a:pPr marL="553084" lvl="0" indent="-553084" defTabSz="61264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1742" dirty="0">
                <a:solidFill>
                  <a:srgbClr val="595959"/>
                </a:solidFill>
              </a:rPr>
              <a:t>Analyze markets thoroughly and complete an appraisal report within the iPad.</a:t>
            </a:r>
            <a:endParaRPr sz="1742" dirty="0"/>
          </a:p>
          <a:p>
            <a:pPr marL="553084" lvl="0" indent="-553084" defTabSz="612648">
              <a:lnSpc>
                <a:spcPct val="130000"/>
              </a:lnSpc>
              <a:spcBef>
                <a:spcPts val="400"/>
              </a:spcBef>
              <a:buClr>
                <a:srgbClr val="595959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1742" dirty="0">
                <a:solidFill>
                  <a:srgbClr val="595959"/>
                </a:solidFill>
              </a:rPr>
              <a:t>Available in Apple's App Store</a:t>
            </a:r>
            <a:r>
              <a:rPr sz="1742" dirty="0" smtClean="0">
                <a:solidFill>
                  <a:srgbClr val="595959"/>
                </a:solidFill>
              </a:rPr>
              <a:t>. </a:t>
            </a:r>
            <a:endParaRPr sz="1742" dirty="0">
              <a:solidFill>
                <a:srgbClr val="595959"/>
              </a:solidFill>
            </a:endParaRPr>
          </a:p>
        </p:txBody>
      </p:sp>
      <p:pic>
        <p:nvPicPr>
          <p:cNvPr id="102" name="12A52B1F-0DC1-4ACF-9C07-9BBB07780E43-L0-0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7086" y="1814851"/>
            <a:ext cx="1365177" cy="1365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24127A56-5F1B-4215-8757-0B69AA4E94A7-L0-00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42424" y="3547078"/>
            <a:ext cx="1714501" cy="50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B001DB1C-A6F1-4102-A5BE-0871FA224E14-L0-001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52184" y="4422129"/>
            <a:ext cx="1294981" cy="1269589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400" cap="all">
                <a:solidFill>
                  <a:srgbClr val="FFFFFF"/>
                </a:solidFill>
              </a:rPr>
              <a:t>Our buzz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xfrm>
            <a:off x="1393014" y="3043003"/>
            <a:ext cx="7123114" cy="3211690"/>
          </a:xfrm>
          <a:prstGeom prst="rect">
            <a:avLst/>
          </a:prstGeom>
        </p:spPr>
        <p:txBody>
          <a:bodyPr/>
          <a:lstStyle/>
          <a:p>
            <a:pPr lvl="0" defTabSz="740663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268" i="1" dirty="0">
                <a:solidFill>
                  <a:srgbClr val="808080"/>
                </a:solidFill>
              </a:rPr>
              <a:t>"I see that you are forward </a:t>
            </a:r>
            <a:r>
              <a:rPr sz="2268" i="1" dirty="0" smtClean="0">
                <a:solidFill>
                  <a:srgbClr val="808080"/>
                </a:solidFill>
              </a:rPr>
              <a:t>thinkers</a:t>
            </a:r>
            <a:r>
              <a:rPr lang="en-US" sz="2268" i="1" dirty="0" smtClean="0">
                <a:solidFill>
                  <a:srgbClr val="808080"/>
                </a:solidFill>
              </a:rPr>
              <a:t>“</a:t>
            </a:r>
          </a:p>
          <a:p>
            <a:pPr lvl="0" defTabSz="740663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lang="en-US" sz="2268" i="1" dirty="0"/>
          </a:p>
          <a:p>
            <a:pPr lvl="0" defTabSz="740663"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lang="en-US" sz="2268" i="1" dirty="0" smtClean="0">
                <a:solidFill>
                  <a:srgbClr val="808080"/>
                </a:solidFill>
              </a:rPr>
              <a:t>“</a:t>
            </a:r>
            <a:r>
              <a:rPr sz="2268" i="1" dirty="0" smtClean="0">
                <a:solidFill>
                  <a:srgbClr val="808080"/>
                </a:solidFill>
              </a:rPr>
              <a:t>I </a:t>
            </a:r>
            <a:r>
              <a:rPr sz="2268" i="1" dirty="0">
                <a:solidFill>
                  <a:srgbClr val="808080"/>
                </a:solidFill>
              </a:rPr>
              <a:t>am now one of your fans</a:t>
            </a:r>
            <a:r>
              <a:rPr sz="2268" i="1" dirty="0" smtClean="0">
                <a:solidFill>
                  <a:srgbClr val="808080"/>
                </a:solidFill>
              </a:rPr>
              <a:t>"</a:t>
            </a:r>
            <a:endParaRPr sz="2025" i="1" dirty="0">
              <a:solidFill>
                <a:srgbClr val="808080"/>
              </a:solidFill>
            </a:endParaRPr>
          </a:p>
          <a:p>
            <a:pPr lvl="0" defTabSz="740663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430" i="1" dirty="0">
              <a:solidFill>
                <a:srgbClr val="808080"/>
              </a:solidFill>
            </a:endParaRPr>
          </a:p>
          <a:p>
            <a:pPr lvl="0" defTabSz="740663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187" i="1" dirty="0">
                <a:solidFill>
                  <a:srgbClr val="808080"/>
                </a:solidFill>
              </a:rPr>
              <a:t>“This is the coolest application that I have ever seen”</a:t>
            </a:r>
            <a:endParaRPr sz="2025" dirty="0">
              <a:solidFill>
                <a:srgbClr val="808080"/>
              </a:solidFill>
            </a:endParaRPr>
          </a:p>
          <a:p>
            <a:pPr lvl="0" defTabSz="740663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430" i="1" dirty="0">
              <a:solidFill>
                <a:srgbClr val="808080"/>
              </a:solidFill>
            </a:endParaRPr>
          </a:p>
          <a:p>
            <a:pPr lvl="0" defTabSz="740663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187" i="1" dirty="0">
                <a:solidFill>
                  <a:srgbClr val="808080"/>
                </a:solidFill>
              </a:rPr>
              <a:t>“You guys are going to transform the industry”</a:t>
            </a:r>
          </a:p>
        </p:txBody>
      </p:sp>
      <p:sp>
        <p:nvSpPr>
          <p:cNvPr id="139" name="Shape 139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en-US" sz="4400" cap="all" dirty="0" smtClean="0">
                <a:solidFill>
                  <a:srgbClr val="FFFFFF"/>
                </a:solidFill>
              </a:rPr>
              <a:t>TECHNOLOGY</a:t>
            </a:r>
            <a:endParaRPr sz="4400" cap="all" dirty="0">
              <a:solidFill>
                <a:srgbClr val="FFFFFF"/>
              </a:solidFill>
            </a:endParaRPr>
          </a:p>
        </p:txBody>
      </p:sp>
      <p:sp>
        <p:nvSpPr>
          <p:cNvPr id="130" name="Shape 130"/>
          <p:cNvSpPr>
            <a:spLocks noGrp="1"/>
          </p:cNvSpPr>
          <p:nvPr>
            <p:ph type="body" idx="1"/>
          </p:nvPr>
        </p:nvSpPr>
        <p:spPr>
          <a:xfrm>
            <a:off x="1339478" y="1973685"/>
            <a:ext cx="7123114" cy="2910630"/>
          </a:xfrm>
          <a:prstGeom prst="rect">
            <a:avLst/>
          </a:prstGeom>
        </p:spPr>
        <p:txBody>
          <a:bodyPr/>
          <a:lstStyle/>
          <a:p>
            <a:pPr lvl="0" defTabSz="822959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endParaRPr sz="2520" i="1" dirty="0">
              <a:solidFill>
                <a:srgbClr val="808080"/>
              </a:solidFill>
            </a:endParaRPr>
          </a:p>
          <a:p>
            <a:pPr lvl="0" defTabSz="822959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endParaRPr sz="2520" i="1" dirty="0">
              <a:solidFill>
                <a:srgbClr val="808080"/>
              </a:solidFill>
            </a:endParaRPr>
          </a:p>
          <a:p>
            <a:pPr lvl="0" defTabSz="822959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endParaRPr sz="2520" i="1" dirty="0">
              <a:solidFill>
                <a:srgbClr val="808080"/>
              </a:solidFill>
            </a:endParaRPr>
          </a:p>
          <a:p>
            <a:pPr lvl="0" defTabSz="822959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endParaRPr sz="2520" i="1" dirty="0">
              <a:solidFill>
                <a:srgbClr val="808080"/>
              </a:solidFill>
            </a:endParaRPr>
          </a:p>
          <a:p>
            <a:pPr lvl="0" defTabSz="822959"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endParaRPr sz="2520" i="1" dirty="0">
              <a:solidFill>
                <a:srgbClr val="808080"/>
              </a:solidFill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2876792" y="6470655"/>
            <a:ext cx="621746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defRPr sz="1900" baseline="29263">
                <a:solidFill>
                  <a:srgbClr val="A7A7A7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900" baseline="29263">
                <a:solidFill>
                  <a:srgbClr val="A7A7A7"/>
                </a:solidFill>
              </a:rPr>
              <a:t>ValueScape Analytics, Inc., proprietary and confidential information,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361737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cloud computing</a:t>
            </a:r>
            <a:endParaRPr lang="en-US" dirty="0"/>
          </a:p>
        </p:txBody>
      </p:sp>
      <p:pic>
        <p:nvPicPr>
          <p:cNvPr id="7" name="Picture 2" descr="C:\Shashi\Shashi\Projects\Nasoft Projects\WOODFINN\ppt\ValueScapeCloudArchitectur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58202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1860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VALUESCAPE CLOUD</a:t>
            </a:r>
            <a:endParaRPr lang="en-US" dirty="0"/>
          </a:p>
        </p:txBody>
      </p:sp>
      <p:pic>
        <p:nvPicPr>
          <p:cNvPr id="3" name="Picture 3" descr="C:\Shashi\Shashi\Projects\Nasoft Projects\WOODFINN\ppt\ValueScapeCloudArchite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772400" cy="561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1 4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849987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app - orders</a:t>
            </a:r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2512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property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60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property on map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1049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3597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property - flood map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6356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property – plat map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443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property</a:t>
            </a:r>
            <a:r>
              <a:rPr lang="en-US" dirty="0" smtClean="0"/>
              <a:t> - navigation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3790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definition – heat map</a:t>
            </a:r>
            <a:endParaRPr lang="en-US" dirty="0"/>
          </a:p>
        </p:txBody>
      </p:sp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7152673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map – impact of parameters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5118383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definition – user draws markets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8364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definition – user compares markets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8446163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definition – submarkets in geographical markets</a:t>
            </a:r>
            <a:endParaRPr lang="en-US" dirty="0"/>
          </a:p>
        </p:txBody>
      </p:sp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8842852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analysis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325791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analysis – trend charts</a:t>
            </a:r>
            <a:endParaRPr lang="en-US" dirty="0"/>
          </a:p>
        </p:txBody>
      </p:sp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3743042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analysis – trend charts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1049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2408591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 REGRESSION</a:t>
            </a:r>
          </a:p>
          <a:p>
            <a:r>
              <a:rPr lang="en-US" dirty="0" smtClean="0"/>
              <a:t>SALES COMPARABLE</a:t>
            </a:r>
          </a:p>
          <a:p>
            <a:r>
              <a:rPr lang="en-US" dirty="0" smtClean="0"/>
              <a:t>LISTINGS COMPARABLE</a:t>
            </a:r>
          </a:p>
          <a:p>
            <a:r>
              <a:rPr lang="en-US" dirty="0" smtClean="0"/>
              <a:t>COST APPROACH</a:t>
            </a:r>
          </a:p>
          <a:p>
            <a:r>
              <a:rPr lang="en-US" dirty="0" smtClean="0"/>
              <a:t>(RENT APPROACH)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Valuation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1782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1049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VALUATION METHODS – MULTIPLE REGRESSION</a:t>
            </a:r>
            <a:endParaRPr lang="en-US" dirty="0"/>
          </a:p>
        </p:txBody>
      </p:sp>
      <p:sp>
        <p:nvSpPr>
          <p:cNvPr id="5" name="Explosion 1 4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2044204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analysis – first result - alerts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1 4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4161400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analysis – model OUTPUT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0116483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DATA PLOT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668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631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DATA PLOT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327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DATA PLOT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8909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TRIM BOX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1564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MULTIPLE ITERATIONS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130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PARAMETER ALERTS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525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091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85725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7306424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RESTART /RELOAD</a:t>
            </a:r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5067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DELETE ITERATION</a:t>
            </a:r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1749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COMPARARE MODELS</a:t>
            </a: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4248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– adopt A model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446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analysis – model OUTPUT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3061263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Valuation method – sales comparable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9342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Comparables</a:t>
            </a:r>
            <a:r>
              <a:rPr lang="en-US" dirty="0" smtClean="0"/>
              <a:t> are ranked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461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Comparable info/data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85725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605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Comparable photos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4430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Valuation using sales </a:t>
            </a:r>
            <a:r>
              <a:rPr lang="en-US" dirty="0" err="1" smtClean="0"/>
              <a:t>comparables</a:t>
            </a:r>
            <a:endParaRPr lang="en-US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1085850"/>
            <a:ext cx="732472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3385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Valuation method - Cost approach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668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620000" y="4917162"/>
            <a:ext cx="1447800" cy="605070"/>
          </a:xfrm>
          <a:prstGeom prst="irregularSeal1">
            <a:avLst/>
          </a:prstGeom>
          <a:solidFill>
            <a:srgbClr val="FFFF00"/>
          </a:solidFill>
          <a:ln w="19050" cap="flat">
            <a:solidFill>
              <a:srgbClr val="31B6FD"/>
            </a:solidFill>
            <a:prstDash val="solid"/>
            <a:beve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/>
                <a:ea typeface="Gill Sans MT"/>
                <a:cs typeface="Gill Sans MT"/>
                <a:sym typeface="Gill Sans MT"/>
              </a:rPr>
              <a:t>Mathematica!</a:t>
            </a:r>
            <a:endParaRPr kumimoji="0" lang="en-US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/>
              <a:ea typeface="Gill Sans MT"/>
              <a:cs typeface="Gill Sans MT"/>
              <a:sym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7401287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Photos for report</a:t>
            </a:r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1049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04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sketch on site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203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floors Sketching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287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1149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step – reconcile value using values from all four methods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1049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0078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usual form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66800"/>
            <a:ext cx="7372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2235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 INTEGRATION</a:t>
            </a:r>
            <a:endParaRPr lang="en-US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411059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1630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reference to link library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495425"/>
            <a:ext cx="30099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1366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Encapsulate calls if you want to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432974"/>
            <a:ext cx="7010399" cy="466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9346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your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In-line calls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43201"/>
            <a:ext cx="7767637" cy="137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9042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Decouple script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Put script in external file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And consume</a:t>
            </a:r>
          </a:p>
          <a:p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605313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105400"/>
            <a:ext cx="6858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1712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hope we have been successful in showing you how </a:t>
            </a:r>
            <a:r>
              <a:rPr lang="en-US" dirty="0" err="1" smtClean="0"/>
              <a:t>ValueScape</a:t>
            </a:r>
            <a:r>
              <a:rPr lang="en-US" dirty="0" smtClean="0"/>
              <a:t> is modifying the Appraisal Landscape and how Mathematica is helping with powerful tools to make that happen!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 for your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377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31B6FD"/>
          </a:solidFill>
          <a:prstDash val="solid"/>
          <a:beve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rgbClr val="31B6FD"/>
          </a:solidFill>
          <a:prstDash val="solid"/>
          <a:beve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31B6FD"/>
          </a:solidFill>
          <a:prstDash val="solid"/>
          <a:beve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rgbClr val="31B6FD"/>
          </a:solidFill>
          <a:prstDash val="solid"/>
          <a:beve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 MT"/>
            <a:ea typeface="Gill Sans MT"/>
            <a:cs typeface="Gill Sans MT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664</Words>
  <Application>Microsoft Office PowerPoint</Application>
  <PresentationFormat>On-screen Show (4:3)</PresentationFormat>
  <Paragraphs>132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Default</vt:lpstr>
      <vt:lpstr>PowerPoint Presentation</vt:lpstr>
      <vt:lpstr>OUR MANTRA</vt:lpstr>
      <vt:lpstr>ValueScape analytics</vt:lpstr>
      <vt:lpstr>THE BIG PICTURE</vt:lpstr>
      <vt:lpstr>The big picture</vt:lpstr>
      <vt:lpstr>our approach</vt:lpstr>
      <vt:lpstr>ValueScape approach</vt:lpstr>
      <vt:lpstr>Our buzz</vt:lpstr>
      <vt:lpstr>TECHNOLOGY</vt:lpstr>
      <vt:lpstr>Mobile cloud computing</vt:lpstr>
      <vt:lpstr>VALUESCAPE CLOUD</vt:lpstr>
      <vt:lpstr>Mobile app - orders</vt:lpstr>
      <vt:lpstr>Subject property</vt:lpstr>
      <vt:lpstr>subject property on map</vt:lpstr>
      <vt:lpstr>Subject property - flood map</vt:lpstr>
      <vt:lpstr>Subject property – plat map</vt:lpstr>
      <vt:lpstr>Subject property - navigation</vt:lpstr>
      <vt:lpstr>market definition – heat map</vt:lpstr>
      <vt:lpstr>Heat map – impact of parameters</vt:lpstr>
      <vt:lpstr>Market definition – user draws markets</vt:lpstr>
      <vt:lpstr>Market definition – user compares markets</vt:lpstr>
      <vt:lpstr>Market definition – submarkets in geographical markets</vt:lpstr>
      <vt:lpstr>Market analysis</vt:lpstr>
      <vt:lpstr>Market analysis – trend charts</vt:lpstr>
      <vt:lpstr>Market analysis – trend charts</vt:lpstr>
      <vt:lpstr>Valuation methods</vt:lpstr>
      <vt:lpstr>VALUATION METHODS – MULTIPLE REGRESSION</vt:lpstr>
      <vt:lpstr>Regression analysis – first result - alerts</vt:lpstr>
      <vt:lpstr>Regression analysis – model OUTPUT</vt:lpstr>
      <vt:lpstr>REGRESSION – DATA PLOT</vt:lpstr>
      <vt:lpstr>REGRESSION – DATA PLOT</vt:lpstr>
      <vt:lpstr>REGRESSION – DATA PLOT</vt:lpstr>
      <vt:lpstr>REGRESSION – TRIM BOX</vt:lpstr>
      <vt:lpstr>REGRESSION – MULTIPLE ITERATIONS</vt:lpstr>
      <vt:lpstr>REGRESSION – PARAMETER ALERTS</vt:lpstr>
      <vt:lpstr>PowerPoint Presentation</vt:lpstr>
      <vt:lpstr>REGRESSION – RESTART /RELOAD</vt:lpstr>
      <vt:lpstr>REGRESSION – DELETE ITERATION</vt:lpstr>
      <vt:lpstr>REGRESSION – COMPARARE MODELS</vt:lpstr>
      <vt:lpstr>Regression – adopt A model</vt:lpstr>
      <vt:lpstr>Regression analysis – model OUTPUT</vt:lpstr>
      <vt:lpstr>Valuation method – sales comparable</vt:lpstr>
      <vt:lpstr>Comparables are ranked</vt:lpstr>
      <vt:lpstr>Comparable info/data</vt:lpstr>
      <vt:lpstr>Comparable photos</vt:lpstr>
      <vt:lpstr>Valuation using sales comparables</vt:lpstr>
      <vt:lpstr>Valuation method - Cost approach</vt:lpstr>
      <vt:lpstr>Photos for report</vt:lpstr>
      <vt:lpstr>Make a sketch on site</vt:lpstr>
      <vt:lpstr>Multiple floors Sketching</vt:lpstr>
      <vt:lpstr>Final step – reconcile value using values from all four methods</vt:lpstr>
      <vt:lpstr>The usual form</vt:lpstr>
      <vt:lpstr>MATHEMATICA INTEGRATION</vt:lpstr>
      <vt:lpstr>Add reference to link library</vt:lpstr>
      <vt:lpstr>Encapsulate calls if you want to</vt:lpstr>
      <vt:lpstr>Pick your style</vt:lpstr>
      <vt:lpstr>Decouple script</vt:lpstr>
      <vt:lpstr>Thank you for your time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Sunita Rivankar</cp:lastModifiedBy>
  <cp:revision>45</cp:revision>
  <dcterms:modified xsi:type="dcterms:W3CDTF">2015-10-22T12:19:03Z</dcterms:modified>
</cp:coreProperties>
</file>