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84" r:id="rId6"/>
    <p:sldId id="285" r:id="rId7"/>
    <p:sldId id="282" r:id="rId8"/>
    <p:sldId id="292" r:id="rId9"/>
    <p:sldId id="283" r:id="rId10"/>
    <p:sldId id="265" r:id="rId11"/>
    <p:sldId id="266" r:id="rId12"/>
    <p:sldId id="277" r:id="rId13"/>
    <p:sldId id="278" r:id="rId14"/>
    <p:sldId id="279" r:id="rId15"/>
    <p:sldId id="280" r:id="rId16"/>
    <p:sldId id="281" r:id="rId17"/>
    <p:sldId id="290" r:id="rId18"/>
    <p:sldId id="260" r:id="rId19"/>
    <p:sldId id="261" r:id="rId20"/>
    <p:sldId id="262" r:id="rId21"/>
    <p:sldId id="263" r:id="rId22"/>
    <p:sldId id="264" r:id="rId23"/>
    <p:sldId id="267" r:id="rId24"/>
    <p:sldId id="268" r:id="rId25"/>
    <p:sldId id="269" r:id="rId26"/>
    <p:sldId id="270" r:id="rId27"/>
    <p:sldId id="286" r:id="rId28"/>
    <p:sldId id="272" r:id="rId29"/>
    <p:sldId id="273" r:id="rId30"/>
    <p:sldId id="274" r:id="rId31"/>
    <p:sldId id="287" r:id="rId32"/>
    <p:sldId id="291" r:id="rId33"/>
    <p:sldId id="271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9" autoAdjust="0"/>
    <p:restoredTop sz="94660"/>
  </p:normalViewPr>
  <p:slideViewPr>
    <p:cSldViewPr snapToGrid="0" snapToObjects="1">
      <p:cViewPr>
        <p:scale>
          <a:sx n="94" d="100"/>
          <a:sy n="94" d="100"/>
        </p:scale>
        <p:origin x="846" y="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A7088-B64C-B24B-A9DB-81EABBD1287F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90FC8-6C27-D84A-8103-91C9E8A98A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6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1BF6E-0F48-4CBF-9152-201585C9299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7D00-3AF1-405F-936B-2481D176E78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BFF78-7CBE-4757-B2E0-97FB835203C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BFF78-7CBE-4757-B2E0-97FB835203C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21B45-173B-4BFD-9984-8081A45D14F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90FC8-6C27-D84A-8103-91C9E8A98A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5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3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85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1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4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3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84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0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7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28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0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88BFC-00AE-2F49-A061-2825CFDFB980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6B6F0-FA27-4142-9F2D-EA99D1573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664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Owner\Desktop\EyeModelDemo.avi" TargetMode="Externa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400" b="1" dirty="0"/>
              <a:t>The Universal Intraocular Lens Calculator: A Clinical Application of Mathematica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David Hjelmstad </a:t>
            </a:r>
            <a:r>
              <a:rPr lang="en-US" sz="1800" baseline="30000" dirty="0" smtClean="0"/>
              <a:t>1,2</a:t>
            </a:r>
            <a:endParaRPr lang="en-US" sz="1800" dirty="0" smtClean="0"/>
          </a:p>
          <a:p>
            <a:r>
              <a:rPr lang="en-US" sz="1800" dirty="0" smtClean="0"/>
              <a:t>Samir </a:t>
            </a:r>
            <a:r>
              <a:rPr lang="en-US" sz="1800" dirty="0"/>
              <a:t>I. </a:t>
            </a:r>
            <a:r>
              <a:rPr lang="en-US" sz="1800" dirty="0" err="1"/>
              <a:t>Sayegh</a:t>
            </a:r>
            <a:r>
              <a:rPr lang="en-US" sz="1800" dirty="0"/>
              <a:t>, </a:t>
            </a:r>
            <a:r>
              <a:rPr lang="en-US" sz="1800" dirty="0" smtClean="0"/>
              <a:t>MD</a:t>
            </a:r>
            <a:r>
              <a:rPr lang="en-US" sz="1800" dirty="0"/>
              <a:t>, PhD, FACS </a:t>
            </a:r>
            <a:r>
              <a:rPr lang="en-US" sz="1800" baseline="30000" dirty="0"/>
              <a:t>1</a:t>
            </a:r>
            <a:endParaRPr lang="en-US" sz="1800" dirty="0"/>
          </a:p>
          <a:p>
            <a:endParaRPr lang="en-US" sz="1800" dirty="0"/>
          </a:p>
          <a:p>
            <a:pPr algn="l"/>
            <a:r>
              <a:rPr lang="en-US" sz="1800" baseline="30000" dirty="0" smtClean="0"/>
              <a:t>1</a:t>
            </a:r>
            <a:r>
              <a:rPr lang="en-US" sz="1800" dirty="0" smtClean="0"/>
              <a:t>The Eye Center, Champaign, IL</a:t>
            </a:r>
          </a:p>
          <a:p>
            <a:pPr algn="l"/>
            <a:r>
              <a:rPr lang="en-US" sz="1800" baseline="30000" dirty="0" smtClean="0"/>
              <a:t>2</a:t>
            </a:r>
            <a:r>
              <a:rPr lang="en-US" sz="1800" dirty="0" smtClean="0"/>
              <a:t>Arizona State University</a:t>
            </a:r>
            <a:endParaRPr lang="en-US" sz="1800" baseline="30000" dirty="0"/>
          </a:p>
        </p:txBody>
      </p:sp>
    </p:spTree>
    <p:extLst>
      <p:ext uri="{BB962C8B-B14F-4D97-AF65-F5344CB8AC3E}">
        <p14:creationId xmlns:p14="http://schemas.microsoft.com/office/powerpoint/2010/main" val="169497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financial disclosure relevant to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408607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Stephan </a:t>
            </a:r>
            <a:r>
              <a:rPr lang="en-US" dirty="0" err="1"/>
              <a:t>Leibbrandt</a:t>
            </a:r>
            <a:r>
              <a:rPr lang="en-US" dirty="0"/>
              <a:t>- Symbols and </a:t>
            </a:r>
            <a:r>
              <a:rPr lang="en-US" dirty="0" smtClean="0"/>
              <a:t>Numbers</a:t>
            </a:r>
          </a:p>
          <a:p>
            <a:r>
              <a:rPr lang="en-US" dirty="0"/>
              <a:t>Jessica </a:t>
            </a:r>
            <a:r>
              <a:rPr lang="en-US" dirty="0" err="1"/>
              <a:t>Taibl</a:t>
            </a:r>
            <a:r>
              <a:rPr lang="en-US" dirty="0"/>
              <a:t>- Eye Center, University of Illinois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1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Cataract, myopia, astigmatism “universal”</a:t>
            </a:r>
          </a:p>
          <a:p>
            <a:r>
              <a:rPr lang="en-US" dirty="0" smtClean="0"/>
              <a:t>No current “universal” solution</a:t>
            </a:r>
          </a:p>
          <a:p>
            <a:r>
              <a:rPr lang="en-US" dirty="0" smtClean="0"/>
              <a:t>We propose a solid approach</a:t>
            </a:r>
          </a:p>
          <a:p>
            <a:r>
              <a:rPr lang="en-US" dirty="0" err="1" smtClean="0"/>
              <a:t>Mathematica’s</a:t>
            </a:r>
            <a:r>
              <a:rPr lang="en-US" dirty="0" smtClean="0"/>
              <a:t> central role in development</a:t>
            </a:r>
          </a:p>
          <a:p>
            <a:r>
              <a:rPr lang="en-US" dirty="0" smtClean="0"/>
              <a:t>Web Mathematica potential central role in deployment</a:t>
            </a:r>
          </a:p>
          <a:p>
            <a:r>
              <a:rPr lang="en-US" dirty="0" smtClean="0"/>
              <a:t>Suggestions are welcome</a:t>
            </a:r>
          </a:p>
          <a:p>
            <a:r>
              <a:rPr lang="en-US" dirty="0" smtClean="0"/>
              <a:t>sayegh@umich.edu</a:t>
            </a:r>
          </a:p>
        </p:txBody>
      </p:sp>
    </p:spTree>
    <p:extLst>
      <p:ext uri="{BB962C8B-B14F-4D97-AF65-F5344CB8AC3E}">
        <p14:creationId xmlns:p14="http://schemas.microsoft.com/office/powerpoint/2010/main" val="150971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9332" name="Picture 4"/>
          <p:cNvPicPr>
            <a:picLocks noGrp="1" noChangeAspect="1" noChangeArrowheads="1"/>
          </p:cNvPicPr>
          <p:nvPr>
            <p:ph type="ctr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09900" y="-609600"/>
            <a:ext cx="4260850" cy="77724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66166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!eyean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19200"/>
            <a:ext cx="5646738" cy="4359275"/>
          </a:xfrm>
          <a:prstGeom prst="rect">
            <a:avLst/>
          </a:prstGeom>
          <a:noFill/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914400" y="2286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0">
                <a:latin typeface="Times New Roman" pitchFamily="18" charset="0"/>
              </a:rPr>
              <a:t>Applied Anatomy: The 2 mn-ophthalmologist</a:t>
            </a:r>
            <a:r>
              <a:rPr lang="en-US" sz="2400" b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C93C7-CE2F-40AA-A402-45AC29C4FA13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S.I. Sayegh MD PhD                                       sayegh@umich.edu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20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2110581"/>
            <a:ext cx="6096000" cy="35052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98876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9B73-3A67-4737-B000-EB50F07A8BC2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S.I. Sayegh MD PhD                                       sayegh@umich.edu</a:t>
            </a:r>
            <a:endParaRPr lang="en-US"/>
          </a:p>
        </p:txBody>
      </p:sp>
      <p:sp>
        <p:nvSpPr>
          <p:cNvPr id="3450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2327275"/>
            <a:ext cx="8229600" cy="4530725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1)Transparency</a:t>
            </a:r>
          </a:p>
          <a:p>
            <a:pPr>
              <a:buNone/>
            </a:pPr>
            <a:r>
              <a:rPr lang="en-US" dirty="0" smtClean="0"/>
              <a:t>2) </a:t>
            </a:r>
            <a:r>
              <a:rPr lang="en-US" dirty="0" smtClean="0">
                <a:solidFill>
                  <a:srgbClr val="FFFF00"/>
                </a:solidFill>
              </a:rPr>
              <a:t>Bend/Focus</a:t>
            </a:r>
          </a:p>
          <a:p>
            <a:pPr>
              <a:buNone/>
            </a:pPr>
            <a:r>
              <a:rPr lang="en-US" dirty="0" smtClean="0"/>
              <a:t>3) Detector Retina</a:t>
            </a:r>
          </a:p>
          <a:p>
            <a:pPr>
              <a:buNone/>
            </a:pPr>
            <a:r>
              <a:rPr lang="en-US" dirty="0" smtClean="0"/>
              <a:t>4) Transmission to</a:t>
            </a:r>
          </a:p>
          <a:p>
            <a:pPr>
              <a:buNone/>
            </a:pPr>
            <a:r>
              <a:rPr lang="en-US" dirty="0" smtClean="0"/>
              <a:t>5) Brain</a:t>
            </a:r>
          </a:p>
          <a:p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096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5 THINGS TO SEE ***</a:t>
            </a:r>
            <a:endParaRPr lang="en-US" sz="2800" b="1" dirty="0"/>
          </a:p>
        </p:txBody>
      </p:sp>
      <p:pic>
        <p:nvPicPr>
          <p:cNvPr id="7" name="Picture 2" descr="C:\Users\Owner\Desktop\nanophotonics book figures 2010\figure4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66394" y="2244006"/>
            <a:ext cx="3945467" cy="29626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779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From Cradle to Grave</a:t>
            </a:r>
            <a:endParaRPr lang="en-US" sz="4000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-1333500" y="4000500"/>
            <a:ext cx="4191000" cy="1588"/>
          </a:xfrm>
          <a:prstGeom prst="straightConnector1">
            <a:avLst/>
          </a:prstGeom>
          <a:ln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" y="1981200"/>
            <a:ext cx="461665" cy="28623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Congenital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62000" y="6096000"/>
            <a:ext cx="792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9600" y="6172200"/>
            <a:ext cx="332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77782" y="61838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90800" y="61722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505200" y="61722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343400" y="61838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257800" y="61722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73582" y="61722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34200" y="61838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848600" y="61838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664382" y="61722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914400" y="5410200"/>
            <a:ext cx="8229600" cy="457200"/>
          </a:xfrm>
          <a:prstGeom prst="roundRect">
            <a:avLst/>
          </a:prstGeom>
          <a:solidFill>
            <a:srgbClr val="FFC000"/>
          </a:solidFill>
          <a:ln>
            <a:solidFill>
              <a:srgbClr val="55DD6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STRABISMUS/AMBLYOPIA (crossed eye/lazy eye)                       2%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14400" y="4800600"/>
            <a:ext cx="8229600" cy="457200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MYOPIA            ASTIGMATISM    HYPEROPIA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1676400" y="4495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5400000">
            <a:off x="1754249" y="3732151"/>
            <a:ext cx="369332" cy="67743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 smtClean="0"/>
              <a:t>Glasses</a:t>
            </a:r>
            <a:endParaRPr lang="en-US" sz="1200" dirty="0"/>
          </a:p>
        </p:txBody>
      </p:sp>
      <p:cxnSp>
        <p:nvCxnSpPr>
          <p:cNvPr id="30" name="Straight Arrow Connector 29"/>
          <p:cNvCxnSpPr/>
          <p:nvPr/>
        </p:nvCxnSpPr>
        <p:spPr>
          <a:xfrm rot="5400000">
            <a:off x="2783721" y="4495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5400000">
            <a:off x="2914554" y="3791046"/>
            <a:ext cx="369332" cy="55964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 smtClean="0"/>
              <a:t>LASIK</a:t>
            </a:r>
            <a:endParaRPr lang="en-US" sz="1200" dirty="0"/>
          </a:p>
        </p:txBody>
      </p:sp>
      <p:sp>
        <p:nvSpPr>
          <p:cNvPr id="32" name="Rounded Rectangle 31"/>
          <p:cNvSpPr/>
          <p:nvPr/>
        </p:nvSpPr>
        <p:spPr>
          <a:xfrm>
            <a:off x="4343400" y="4114800"/>
            <a:ext cx="4800600" cy="457200"/>
          </a:xfrm>
          <a:prstGeom prst="roundRect">
            <a:avLst/>
          </a:prstGeom>
          <a:gradFill>
            <a:gsLst>
              <a:gs pos="0">
                <a:srgbClr val="C00000"/>
              </a:gs>
              <a:gs pos="50000">
                <a:srgbClr val="92D050"/>
              </a:gs>
              <a:gs pos="19000">
                <a:srgbClr val="92D050"/>
              </a:gs>
            </a:gsLst>
            <a:lin ang="10800000" scaled="1"/>
          </a:gradFill>
          <a:ln>
            <a:solidFill>
              <a:srgbClr val="55DD6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Presbyopia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4725194" y="38092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5400000">
            <a:off x="4856027" y="3043153"/>
            <a:ext cx="369332" cy="68223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 smtClean="0"/>
              <a:t>Bifocals</a:t>
            </a:r>
            <a:endParaRPr lang="en-US" sz="1200" dirty="0"/>
          </a:p>
        </p:txBody>
      </p:sp>
      <p:sp>
        <p:nvSpPr>
          <p:cNvPr id="36" name="Rounded Rectangle 35"/>
          <p:cNvSpPr/>
          <p:nvPr/>
        </p:nvSpPr>
        <p:spPr>
          <a:xfrm>
            <a:off x="6096000" y="2057400"/>
            <a:ext cx="3048000" cy="4572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11000">
                <a:srgbClr val="C00000"/>
              </a:gs>
              <a:gs pos="100000">
                <a:srgbClr val="92D050"/>
              </a:gs>
            </a:gsLst>
            <a:lin ang="10800000" scaled="1"/>
            <a:tileRect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Cataract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5400000">
            <a:off x="6502620" y="17526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rot="5400000">
            <a:off x="6541120" y="1057656"/>
            <a:ext cx="553998" cy="54002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 smtClean="0"/>
              <a:t>CE IOL</a:t>
            </a:r>
          </a:p>
          <a:p>
            <a:r>
              <a:rPr lang="en-US" sz="1200" dirty="0" smtClean="0"/>
              <a:t>TORIC?</a:t>
            </a:r>
            <a:endParaRPr lang="en-US" sz="1200" dirty="0"/>
          </a:p>
        </p:txBody>
      </p:sp>
      <p:sp>
        <p:nvSpPr>
          <p:cNvPr id="39" name="Rounded Rectangle 38"/>
          <p:cNvSpPr/>
          <p:nvPr/>
        </p:nvSpPr>
        <p:spPr>
          <a:xfrm>
            <a:off x="7162800" y="1371600"/>
            <a:ext cx="1981200" cy="4572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50000">
                <a:srgbClr val="C00000"/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AMD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339716" y="1447800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35%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8192239" y="2069068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100%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8229600" y="4191000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100%</a:t>
            </a:r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5410200" y="2971800"/>
            <a:ext cx="3733800" cy="4572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11000">
                <a:srgbClr val="C00000"/>
              </a:gs>
              <a:gs pos="100000">
                <a:srgbClr val="92D050"/>
              </a:gs>
            </a:gsLst>
            <a:lin ang="10800000" scaled="1"/>
            <a:tileRect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Diabetes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305800" y="2971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r>
              <a:rPr lang="en-US" dirty="0"/>
              <a:t>5</a:t>
            </a:r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45" name="Rounded Rectangle 44"/>
          <p:cNvSpPr/>
          <p:nvPr/>
        </p:nvSpPr>
        <p:spPr>
          <a:xfrm>
            <a:off x="5410200" y="3581400"/>
            <a:ext cx="3733800" cy="457200"/>
          </a:xfrm>
          <a:prstGeom prst="roundRect">
            <a:avLst/>
          </a:prstGeom>
          <a:gradFill flip="none" rotWithShape="1">
            <a:gsLst>
              <a:gs pos="0">
                <a:srgbClr val="000000"/>
              </a:gs>
              <a:gs pos="11000">
                <a:srgbClr val="C00000"/>
              </a:gs>
              <a:gs pos="100000">
                <a:srgbClr val="92D050"/>
              </a:gs>
            </a:gsLst>
            <a:lin ang="10800000" scaled="1"/>
            <a:tileRect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Glaucoma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05800" y="3657600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10%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229600" y="4876800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35%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 rot="5400000">
            <a:off x="6176253" y="2521711"/>
            <a:ext cx="369332" cy="50751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 smtClean="0"/>
              <a:t>Laser</a:t>
            </a:r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 rot="5400000">
            <a:off x="8070089" y="252830"/>
            <a:ext cx="369332" cy="123527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 smtClean="0"/>
              <a:t>Laser/injection</a:t>
            </a:r>
            <a:endParaRPr lang="en-US" sz="1200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>
            <a:off x="7962900" y="1181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1" name="Date Placeholder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9F91-AF4F-46FE-8CF7-928BB9F89848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2" name="Footer Placeholder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S.I. Sayegh MD PhD                                       sayegh@umich.edu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9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Cataracts</a:t>
            </a:r>
          </a:p>
        </p:txBody>
      </p:sp>
      <p:pic>
        <p:nvPicPr>
          <p:cNvPr id="4" name="Content Placeholder 3" descr="cat1.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" r="2454" b="1118"/>
          <a:stretch/>
        </p:blipFill>
        <p:spPr>
          <a:xfrm>
            <a:off x="606508" y="1553646"/>
            <a:ext cx="3615722" cy="2337225"/>
          </a:xfrm>
        </p:spPr>
      </p:pic>
      <p:pic>
        <p:nvPicPr>
          <p:cNvPr id="5" name="Picture 4" descr="cat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8" b="15633"/>
          <a:stretch/>
        </p:blipFill>
        <p:spPr>
          <a:xfrm>
            <a:off x="606508" y="4025972"/>
            <a:ext cx="3615722" cy="2499344"/>
          </a:xfrm>
          <a:prstGeom prst="rect">
            <a:avLst/>
          </a:prstGeom>
        </p:spPr>
      </p:pic>
      <p:pic>
        <p:nvPicPr>
          <p:cNvPr id="6" name="Picture 5" descr="catvisio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 b="9150"/>
          <a:stretch/>
        </p:blipFill>
        <p:spPr>
          <a:xfrm>
            <a:off x="4688536" y="1919575"/>
            <a:ext cx="4256167" cy="349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1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23245" cy="4525963"/>
          </a:xfrm>
        </p:spPr>
        <p:txBody>
          <a:bodyPr/>
          <a:lstStyle/>
          <a:p>
            <a:r>
              <a:rPr lang="en-US" sz="2400" dirty="0"/>
              <a:t>Cataract cured by removal of clouded natural </a:t>
            </a:r>
            <a:r>
              <a:rPr lang="en-US" sz="2400" dirty="0" smtClean="0"/>
              <a:t>lens</a:t>
            </a:r>
          </a:p>
          <a:p>
            <a:r>
              <a:rPr lang="en-US" sz="2400" dirty="0"/>
              <a:t>Removing natural lens reduces optical power of eye system by about 1/3. Two options for correction</a:t>
            </a:r>
            <a:r>
              <a:rPr lang="en-US" sz="2400" dirty="0" smtClean="0"/>
              <a:t>:</a:t>
            </a:r>
          </a:p>
          <a:p>
            <a:pPr lvl="1"/>
            <a:r>
              <a:rPr lang="en-US" sz="1800" dirty="0"/>
              <a:t>Extremely thick </a:t>
            </a:r>
            <a:r>
              <a:rPr lang="en-US" sz="1800" dirty="0" smtClean="0"/>
              <a:t>spectacles</a:t>
            </a:r>
          </a:p>
          <a:p>
            <a:pPr lvl="1"/>
            <a:r>
              <a:rPr lang="en-US" sz="1800" dirty="0" smtClean="0"/>
              <a:t>Implant </a:t>
            </a:r>
            <a:r>
              <a:rPr lang="en-US" sz="1800" dirty="0"/>
              <a:t>a man-made lens where the natural lens used to be. </a:t>
            </a:r>
          </a:p>
        </p:txBody>
      </p:sp>
      <p:pic>
        <p:nvPicPr>
          <p:cNvPr id="4" name="Picture 3" descr="thickspectacl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46"/>
          <a:stretch/>
        </p:blipFill>
        <p:spPr>
          <a:xfrm>
            <a:off x="5871427" y="1362924"/>
            <a:ext cx="1938299" cy="2326082"/>
          </a:xfrm>
          <a:prstGeom prst="rect">
            <a:avLst/>
          </a:prstGeom>
        </p:spPr>
      </p:pic>
      <p:pic>
        <p:nvPicPr>
          <p:cNvPr id="5" name="Picture 4" descr="IOLimplanta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331" y="3836831"/>
            <a:ext cx="2837095" cy="283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GOALS of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Conceptual simplification </a:t>
            </a:r>
          </a:p>
          <a:p>
            <a:r>
              <a:rPr lang="en-US" dirty="0" smtClean="0"/>
              <a:t>Systematic IOL power calculation</a:t>
            </a:r>
          </a:p>
          <a:p>
            <a:r>
              <a:rPr lang="en-US" dirty="0" smtClean="0"/>
              <a:t>IOL power error analysis</a:t>
            </a:r>
          </a:p>
          <a:p>
            <a:r>
              <a:rPr lang="en-US" dirty="0" smtClean="0"/>
              <a:t>IOL design and refractive procedure planning</a:t>
            </a:r>
            <a:endParaRPr lang="en-US" dirty="0"/>
          </a:p>
          <a:p>
            <a:r>
              <a:rPr lang="en-US" dirty="0" smtClean="0"/>
              <a:t>Power/Analysis/Design of </a:t>
            </a:r>
            <a:r>
              <a:rPr lang="en-US" dirty="0" err="1" smtClean="0"/>
              <a:t>toric</a:t>
            </a:r>
            <a:r>
              <a:rPr lang="en-US" dirty="0" smtClean="0"/>
              <a:t> IOL</a:t>
            </a:r>
          </a:p>
          <a:p>
            <a:r>
              <a:rPr lang="en-US" dirty="0" smtClean="0"/>
              <a:t>Will illustrate a few aspects</a:t>
            </a:r>
          </a:p>
          <a:p>
            <a:r>
              <a:rPr lang="en-US" dirty="0" smtClean="0"/>
              <a:t>Email for more details/collaboration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216047" y="1094308"/>
            <a:ext cx="6755819" cy="5417499"/>
            <a:chOff x="770163" y="274638"/>
            <a:chExt cx="7509092" cy="6129089"/>
          </a:xfrm>
        </p:grpSpPr>
        <p:sp>
          <p:nvSpPr>
            <p:cNvPr id="4" name="Isosceles Triangle 3"/>
            <p:cNvSpPr/>
            <p:nvPr/>
          </p:nvSpPr>
          <p:spPr>
            <a:xfrm>
              <a:off x="770163" y="274638"/>
              <a:ext cx="7509092" cy="6129089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459257" y="5282399"/>
              <a:ext cx="60667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107814" y="4218902"/>
              <a:ext cx="479663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746633" y="3128385"/>
              <a:ext cx="352276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489773" y="1983828"/>
              <a:ext cx="21310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2240280" y="50201"/>
            <a:ext cx="5605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On the shoulders of Giants</a:t>
            </a:r>
            <a:endParaRPr lang="en-US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4226776" y="5840872"/>
            <a:ext cx="74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Gauss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82395" y="3945091"/>
            <a:ext cx="1633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Legrand</a:t>
            </a:r>
            <a:r>
              <a:rPr lang="en-US" dirty="0" smtClean="0"/>
              <a:t>/others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078318" y="4867380"/>
            <a:ext cx="1040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Sampson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72900" y="2961791"/>
            <a:ext cx="79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Colliac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024257" y="1833078"/>
            <a:ext cx="1094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Hjelmstad</a:t>
            </a:r>
            <a:r>
              <a:rPr lang="en-US" sz="1600" dirty="0" smtClean="0"/>
              <a:t>/</a:t>
            </a:r>
            <a:r>
              <a:rPr lang="en-US" sz="1600" dirty="0" err="1" smtClean="0"/>
              <a:t>Sayegh</a:t>
            </a:r>
            <a:endParaRPr lang="en-US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999861" y="5651643"/>
            <a:ext cx="432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432232" y="4867380"/>
            <a:ext cx="72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18.5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561875" y="2777125"/>
            <a:ext cx="614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19.5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945676" y="3737789"/>
            <a:ext cx="432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230468" y="1614495"/>
            <a:ext cx="432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40" name="Right Arrow 39"/>
          <p:cNvSpPr/>
          <p:nvPr/>
        </p:nvSpPr>
        <p:spPr>
          <a:xfrm>
            <a:off x="6163628" y="3385163"/>
            <a:ext cx="456628" cy="35262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661584" y="3361484"/>
            <a:ext cx="183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Ridley- First IOL</a:t>
            </a:r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>
            <a:off x="7174777" y="5299017"/>
            <a:ext cx="405599" cy="35262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80376" y="5281719"/>
            <a:ext cx="1636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Von </a:t>
            </a:r>
            <a:r>
              <a:rPr lang="en-US" sz="1600" dirty="0" err="1" smtClean="0"/>
              <a:t>Helmholz</a:t>
            </a:r>
            <a:endParaRPr lang="en-US" sz="1600" dirty="0" smtClean="0"/>
          </a:p>
          <a:p>
            <a:r>
              <a:rPr lang="en-US" sz="1600" dirty="0" smtClean="0"/>
              <a:t>Ophthalmoscope</a:t>
            </a:r>
            <a:endParaRPr lang="en-US" sz="1600" dirty="0"/>
          </a:p>
        </p:txBody>
      </p:sp>
      <p:sp>
        <p:nvSpPr>
          <p:cNvPr id="24" name="Right Arrow 23"/>
          <p:cNvSpPr/>
          <p:nvPr/>
        </p:nvSpPr>
        <p:spPr>
          <a:xfrm>
            <a:off x="5634810" y="2409822"/>
            <a:ext cx="528818" cy="35262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5720418" y="2666473"/>
            <a:ext cx="443210" cy="35262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219918" y="2354727"/>
            <a:ext cx="183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OCT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249236" y="2708198"/>
            <a:ext cx="2249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Fyodorov</a:t>
            </a:r>
            <a:r>
              <a:rPr lang="en-US" dirty="0" smtClean="0"/>
              <a:t> IOL formula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6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interactive matrix calculator</a:t>
            </a:r>
            <a:br>
              <a:rPr lang="en-US" dirty="0" smtClean="0"/>
            </a:br>
            <a:r>
              <a:rPr lang="en-US" dirty="0" smtClean="0"/>
              <a:t>Numeric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811" y="1600200"/>
            <a:ext cx="3774378" cy="4525963"/>
          </a:xfrm>
        </p:spPr>
      </p:pic>
    </p:spTree>
    <p:extLst>
      <p:ext uri="{BB962C8B-B14F-4D97-AF65-F5344CB8AC3E}">
        <p14:creationId xmlns:p14="http://schemas.microsoft.com/office/powerpoint/2010/main" val="223996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interactive matrix </a:t>
            </a:r>
            <a:r>
              <a:rPr lang="en-US" dirty="0" smtClean="0"/>
              <a:t>calculator</a:t>
            </a:r>
            <a:br>
              <a:rPr lang="en-US" dirty="0" smtClean="0"/>
            </a:br>
            <a:r>
              <a:rPr lang="en-US" dirty="0" smtClean="0"/>
              <a:t>Symbolic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11" y="1600200"/>
            <a:ext cx="3839378" cy="4525963"/>
          </a:xfrm>
        </p:spPr>
      </p:pic>
    </p:spTree>
    <p:extLst>
      <p:ext uri="{BB962C8B-B14F-4D97-AF65-F5344CB8AC3E}">
        <p14:creationId xmlns:p14="http://schemas.microsoft.com/office/powerpoint/2010/main" val="252079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Fyodorov</a:t>
            </a:r>
            <a:r>
              <a:rPr lang="en-US" dirty="0" smtClean="0"/>
              <a:t> 1967</a:t>
            </a:r>
            <a:br>
              <a:rPr lang="en-US" dirty="0" smtClean="0"/>
            </a:br>
            <a:r>
              <a:rPr lang="en-US" dirty="0" smtClean="0"/>
              <a:t>(Mother IOL formula)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717127" y="1417638"/>
            <a:ext cx="4969673" cy="4845337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143822"/>
              </p:ext>
            </p:extLst>
          </p:nvPr>
        </p:nvGraphicFramePr>
        <p:xfrm>
          <a:off x="4677635" y="3364607"/>
          <a:ext cx="2928588" cy="852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3" imgW="2006600" imgH="584200" progId="Equation.3">
                  <p:embed/>
                </p:oleObj>
              </mc:Choice>
              <mc:Fallback>
                <p:oleObj name="Equation" r:id="rId3" imgW="2006600" imgH="584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7635" y="3364607"/>
                        <a:ext cx="2928588" cy="852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509177"/>
              </p:ext>
            </p:extLst>
          </p:nvPr>
        </p:nvGraphicFramePr>
        <p:xfrm>
          <a:off x="3917231" y="1869478"/>
          <a:ext cx="4550709" cy="80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Equation" r:id="rId5" imgW="3987800" imgH="711200" progId="Equation.3">
                  <p:embed/>
                </p:oleObj>
              </mc:Choice>
              <mc:Fallback>
                <p:oleObj name="Equation" r:id="rId5" imgW="39878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231" y="1869478"/>
                        <a:ext cx="4550709" cy="8049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917232" y="2779831"/>
            <a:ext cx="29482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Apply </a:t>
            </a:r>
            <a:r>
              <a:rPr lang="en-US" sz="1400" dirty="0" err="1" smtClean="0">
                <a:solidFill>
                  <a:schemeClr val="bg1"/>
                </a:solidFill>
              </a:rPr>
              <a:t>emmetropia</a:t>
            </a:r>
            <a:r>
              <a:rPr lang="en-US" sz="1400" dirty="0" smtClean="0">
                <a:solidFill>
                  <a:schemeClr val="bg1"/>
                </a:solidFill>
              </a:rPr>
              <a:t> condition, </a:t>
            </a:r>
            <a:r>
              <a:rPr lang="en-US" sz="1400" i="1" dirty="0" smtClean="0">
                <a:solidFill>
                  <a:schemeClr val="bg1"/>
                </a:solidFill>
              </a:rPr>
              <a:t>S</a:t>
            </a:r>
            <a:r>
              <a:rPr lang="en-US" sz="1400" i="1" baseline="-25000" dirty="0" smtClean="0">
                <a:solidFill>
                  <a:schemeClr val="bg1"/>
                </a:solidFill>
              </a:rPr>
              <a:t>11 </a:t>
            </a:r>
            <a:r>
              <a:rPr lang="en-US" sz="1400" i="1" dirty="0" smtClean="0">
                <a:solidFill>
                  <a:schemeClr val="bg1"/>
                </a:solidFill>
              </a:rPr>
              <a:t>= 0:</a:t>
            </a:r>
          </a:p>
          <a:p>
            <a:endParaRPr lang="en-US" dirty="0"/>
          </a:p>
        </p:txBody>
      </p:sp>
      <p:grpSp>
        <p:nvGrpSpPr>
          <p:cNvPr id="52" name="Group 51"/>
          <p:cNvGrpSpPr/>
          <p:nvPr/>
        </p:nvGrpSpPr>
        <p:grpSpPr>
          <a:xfrm>
            <a:off x="349107" y="2369067"/>
            <a:ext cx="3072384" cy="2944368"/>
            <a:chOff x="3201227" y="1417638"/>
            <a:chExt cx="2889083" cy="2774310"/>
          </a:xfrm>
        </p:grpSpPr>
        <p:sp>
          <p:nvSpPr>
            <p:cNvPr id="49" name="Rectangle 48"/>
            <p:cNvSpPr/>
            <p:nvPr/>
          </p:nvSpPr>
          <p:spPr>
            <a:xfrm>
              <a:off x="3201227" y="1417638"/>
              <a:ext cx="2889083" cy="277431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Picture 50" descr="Fyodoroveye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958" y="1510248"/>
              <a:ext cx="2311515" cy="25380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09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Prior work with Don Barnhart</a:t>
            </a:r>
            <a:endParaRPr lang="en-US" dirty="0"/>
          </a:p>
        </p:txBody>
      </p:sp>
      <p:sp>
        <p:nvSpPr>
          <p:cNvPr id="17411" name="Footer Placeholder 3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AAO 2008                 S. Sayegh et al.</a:t>
            </a:r>
          </a:p>
        </p:txBody>
      </p:sp>
      <p:pic>
        <p:nvPicPr>
          <p:cNvPr id="6" name="EyeModelDemo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57188" y="1106488"/>
            <a:ext cx="8429625" cy="5514975"/>
          </a:xfrm>
        </p:spPr>
      </p:pic>
    </p:spTree>
    <p:extLst>
      <p:ext uri="{BB962C8B-B14F-4D97-AF65-F5344CB8AC3E}">
        <p14:creationId xmlns:p14="http://schemas.microsoft.com/office/powerpoint/2010/main" val="179008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Astigmatism</a:t>
            </a:r>
            <a:endParaRPr lang="en-US" dirty="0"/>
          </a:p>
        </p:txBody>
      </p:sp>
      <p:pic>
        <p:nvPicPr>
          <p:cNvPr id="4" name="Content Placeholder 3" descr="astig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" t="31" r="378"/>
          <a:stretch/>
        </p:blipFill>
        <p:spPr>
          <a:xfrm>
            <a:off x="0" y="1260596"/>
            <a:ext cx="4121049" cy="3107293"/>
          </a:xfrm>
        </p:spPr>
      </p:pic>
      <p:pic>
        <p:nvPicPr>
          <p:cNvPr id="5" name="Picture 4" descr="asti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43" y="1260596"/>
            <a:ext cx="4143057" cy="3107293"/>
          </a:xfrm>
          <a:prstGeom prst="rect">
            <a:avLst/>
          </a:prstGeom>
        </p:spPr>
      </p:pic>
      <p:pic>
        <p:nvPicPr>
          <p:cNvPr id="6" name="Content Placeholder 3" descr="Keratometry printou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" b="-11892"/>
          <a:stretch/>
        </p:blipFill>
        <p:spPr>
          <a:xfrm>
            <a:off x="3604332" y="3196342"/>
            <a:ext cx="1553701" cy="366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9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Astigmatism Illustrated</a:t>
            </a:r>
            <a:endParaRPr lang="en-US" dirty="0"/>
          </a:p>
        </p:txBody>
      </p:sp>
      <p:pic>
        <p:nvPicPr>
          <p:cNvPr id="4" name="Content Placeholder 3" descr="bball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48" b="418"/>
          <a:stretch/>
        </p:blipFill>
        <p:spPr>
          <a:xfrm>
            <a:off x="457200" y="1998567"/>
            <a:ext cx="4196655" cy="4202511"/>
          </a:xfrm>
        </p:spPr>
      </p:pic>
      <p:pic>
        <p:nvPicPr>
          <p:cNvPr id="5" name="Picture 4" descr="footb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943" y="1998567"/>
            <a:ext cx="2939601" cy="425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2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Perception</a:t>
            </a:r>
            <a:endParaRPr lang="en-US" dirty="0"/>
          </a:p>
        </p:txBody>
      </p:sp>
      <p:pic>
        <p:nvPicPr>
          <p:cNvPr id="4" name="Content Placeholder 3" descr="visual perceptio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7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49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Euler Curvature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curvature of a surface satisfies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where </a:t>
            </a:r>
            <a:r>
              <a:rPr lang="en-US" sz="2800" dirty="0" err="1" smtClean="0"/>
              <a:t>κ</a:t>
            </a:r>
            <a:r>
              <a:rPr lang="en-US" sz="2800" dirty="0" smtClean="0"/>
              <a:t> </a:t>
            </a:r>
            <a:r>
              <a:rPr lang="en-US" sz="2800" dirty="0"/>
              <a:t>is the normal curvature in a direction making an angle theta with the first principal direction and </a:t>
            </a:r>
            <a:r>
              <a:rPr lang="en-US" sz="2800" dirty="0" smtClean="0"/>
              <a:t>κ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</a:t>
            </a:r>
            <a:r>
              <a:rPr lang="en-US" sz="2800"/>
              <a:t>and </a:t>
            </a:r>
            <a:r>
              <a:rPr lang="en-US" sz="2800" smtClean="0"/>
              <a:t>κ</a:t>
            </a:r>
            <a:r>
              <a:rPr lang="en-US" sz="2800" baseline="-25000" smtClean="0"/>
              <a:t>2</a:t>
            </a:r>
            <a:r>
              <a:rPr lang="en-US" sz="2800" smtClean="0"/>
              <a:t> </a:t>
            </a:r>
            <a:r>
              <a:rPr lang="en-US" sz="2800" dirty="0" smtClean="0"/>
              <a:t>are </a:t>
            </a:r>
            <a:r>
              <a:rPr lang="en-US" sz="2800" dirty="0"/>
              <a:t>the principal curvatures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 err="1" smtClean="0"/>
              <a:t>Weisstein</a:t>
            </a:r>
            <a:r>
              <a:rPr lang="en-US" sz="1400" dirty="0"/>
              <a:t>, Eric W. "Euler Curvature Formula." From </a:t>
            </a:r>
            <a:r>
              <a:rPr lang="en-US" sz="1400" dirty="0" err="1"/>
              <a:t>MathWorld</a:t>
            </a:r>
            <a:r>
              <a:rPr lang="en-US" sz="1400" dirty="0"/>
              <a:t>--A Wolfram Web Resource. http://</a:t>
            </a:r>
            <a:r>
              <a:rPr lang="en-US" sz="1400" dirty="0" err="1"/>
              <a:t>mathworld.wolfram.com</a:t>
            </a:r>
            <a:r>
              <a:rPr lang="en-US" sz="1400" dirty="0"/>
              <a:t>/</a:t>
            </a:r>
            <a:r>
              <a:rPr lang="en-US" sz="1400" dirty="0" err="1"/>
              <a:t>EulerCurvatureFormula.html</a:t>
            </a:r>
            <a:endParaRPr lang="en-US" sz="1400" dirty="0"/>
          </a:p>
        </p:txBody>
      </p:sp>
      <p:pic>
        <p:nvPicPr>
          <p:cNvPr id="6" name="Picture 5" descr="Screen Shot 2013-10-21 at 2.09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443" y="2529368"/>
            <a:ext cx="5702112" cy="120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6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fix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834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The astigmatism in the cornea and the natural lens </a:t>
            </a:r>
            <a:r>
              <a:rPr lang="en-US" sz="2400" dirty="0" smtClean="0"/>
              <a:t>combine</a:t>
            </a:r>
          </a:p>
          <a:p>
            <a:r>
              <a:rPr lang="en-US" sz="2400" dirty="0"/>
              <a:t>An </a:t>
            </a:r>
            <a:r>
              <a:rPr lang="en-US" sz="2400" dirty="0" err="1"/>
              <a:t>aspherical</a:t>
            </a:r>
            <a:r>
              <a:rPr lang="en-US" sz="2400" dirty="0"/>
              <a:t> lens may be introduced in the system in such a way as to "cancel out" this net astigmatism</a:t>
            </a:r>
          </a:p>
        </p:txBody>
      </p:sp>
      <p:pic>
        <p:nvPicPr>
          <p:cNvPr id="4" name="Picture 3" descr="modeley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787" y="1843379"/>
            <a:ext cx="4446200" cy="408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0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Astigmatism and Cataract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natural lens is removed, the only possible source of astigmatism left is the </a:t>
            </a:r>
            <a:r>
              <a:rPr lang="en-US" dirty="0" smtClean="0"/>
              <a:t>cornea</a:t>
            </a:r>
          </a:p>
          <a:p>
            <a:r>
              <a:rPr lang="en-US" dirty="0"/>
              <a:t>Cornea directly accessible for </a:t>
            </a:r>
            <a:r>
              <a:rPr lang="en-US" dirty="0" smtClean="0"/>
              <a:t>measurement</a:t>
            </a:r>
          </a:p>
          <a:p>
            <a:pPr lvl="1"/>
            <a:r>
              <a:rPr lang="en-US" dirty="0"/>
              <a:t>Corneal Topography: measures power and orientation of the principle </a:t>
            </a:r>
            <a:r>
              <a:rPr lang="en-US" dirty="0" smtClean="0"/>
              <a:t>planes</a:t>
            </a:r>
          </a:p>
          <a:p>
            <a:pPr lvl="1"/>
            <a:r>
              <a:rPr lang="en-US" dirty="0"/>
              <a:t>By Euler's formula, these will always be </a:t>
            </a:r>
            <a:r>
              <a:rPr lang="en-US" dirty="0" smtClean="0"/>
              <a:t>perpendicular</a:t>
            </a:r>
          </a:p>
          <a:p>
            <a:pPr lvl="1"/>
            <a:r>
              <a:rPr lang="en-US" dirty="0"/>
              <a:t>To correct astigmatism with an IOL, need an </a:t>
            </a:r>
            <a:r>
              <a:rPr lang="en-US" dirty="0" err="1"/>
              <a:t>aspherical</a:t>
            </a:r>
            <a:r>
              <a:rPr lang="en-US" dirty="0"/>
              <a:t> lens with </a:t>
            </a:r>
            <a:r>
              <a:rPr lang="en-US" dirty="0" smtClean="0"/>
              <a:t>principal </a:t>
            </a:r>
            <a:r>
              <a:rPr lang="en-US" dirty="0"/>
              <a:t>plane powers that will cancel astigmatism, and need to know the orientation to implant the </a:t>
            </a:r>
            <a:r>
              <a:rPr lang="en-US" dirty="0" smtClean="0"/>
              <a:t>lens. </a:t>
            </a:r>
          </a:p>
        </p:txBody>
      </p:sp>
    </p:spTree>
    <p:extLst>
      <p:ext uri="{BB962C8B-B14F-4D97-AF65-F5344CB8AC3E}">
        <p14:creationId xmlns:p14="http://schemas.microsoft.com/office/powerpoint/2010/main" val="379852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Toric</a:t>
            </a:r>
            <a:r>
              <a:rPr lang="en-US" dirty="0"/>
              <a:t> IOL</a:t>
            </a:r>
          </a:p>
        </p:txBody>
      </p:sp>
      <p:pic>
        <p:nvPicPr>
          <p:cNvPr id="4" name="Content Placeholder 3" descr="ToricIOLImplant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" t="4162" b="6322"/>
          <a:stretch/>
        </p:blipFill>
        <p:spPr>
          <a:xfrm>
            <a:off x="457200" y="2390520"/>
            <a:ext cx="4553423" cy="3324197"/>
          </a:xfrm>
        </p:spPr>
      </p:pic>
      <p:pic>
        <p:nvPicPr>
          <p:cNvPr id="5" name="Picture 4" descr="ToricI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60" y="1772560"/>
            <a:ext cx="2849423" cy="438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50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Toric</a:t>
            </a:r>
            <a:r>
              <a:rPr lang="en-US" dirty="0" smtClean="0"/>
              <a:t> IOL power calculation</a:t>
            </a:r>
            <a:endParaRPr lang="en-US" dirty="0"/>
          </a:p>
        </p:txBody>
      </p:sp>
      <p:pic>
        <p:nvPicPr>
          <p:cNvPr id="4" name="Content Placeholder 3" descr="Keratometry printout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" b="-11892"/>
          <a:stretch/>
        </p:blipFill>
        <p:spPr>
          <a:xfrm>
            <a:off x="4092977" y="2615412"/>
            <a:ext cx="1553701" cy="3661658"/>
          </a:xfrm>
        </p:spPr>
      </p:pic>
      <p:pic>
        <p:nvPicPr>
          <p:cNvPr id="5" name="Picture 4" descr="asti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9" y="2791041"/>
            <a:ext cx="3533889" cy="2650417"/>
          </a:xfrm>
          <a:prstGeom prst="rect">
            <a:avLst/>
          </a:prstGeom>
        </p:spPr>
      </p:pic>
      <p:pic>
        <p:nvPicPr>
          <p:cNvPr id="6" name="Picture 5" descr="Alconprintou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586" y="2179294"/>
            <a:ext cx="2955670" cy="409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9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Manufacturers/Websites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23245" cy="4525963"/>
          </a:xfrm>
        </p:spPr>
        <p:txBody>
          <a:bodyPr/>
          <a:lstStyle/>
          <a:p>
            <a:r>
              <a:rPr lang="en-US" sz="2400" dirty="0"/>
              <a:t>Currently 3 manufacturers </a:t>
            </a:r>
            <a:r>
              <a:rPr lang="en-US" sz="2400" dirty="0" smtClean="0"/>
              <a:t>FDA approved in </a:t>
            </a:r>
            <a:r>
              <a:rPr lang="en-US" sz="2400" dirty="0"/>
              <a:t>the US</a:t>
            </a:r>
            <a:r>
              <a:rPr lang="en-US" sz="2400" dirty="0" smtClean="0"/>
              <a:t>:</a:t>
            </a:r>
          </a:p>
          <a:p>
            <a:pPr lvl="1"/>
            <a:r>
              <a:rPr lang="en-US" sz="1800" dirty="0" smtClean="0"/>
              <a:t>Alcon</a:t>
            </a:r>
          </a:p>
          <a:p>
            <a:pPr lvl="1"/>
            <a:r>
              <a:rPr lang="en-US" sz="1800" dirty="0" err="1" smtClean="0"/>
              <a:t>Tecnis</a:t>
            </a:r>
            <a:r>
              <a:rPr lang="en-US" sz="1800" dirty="0" smtClean="0"/>
              <a:t> (2013)</a:t>
            </a:r>
          </a:p>
          <a:p>
            <a:pPr lvl="1"/>
            <a:r>
              <a:rPr lang="en-US" sz="1800" dirty="0" smtClean="0"/>
              <a:t>Bausch &amp; Lomb (2013)</a:t>
            </a:r>
            <a:endParaRPr lang="en-US" sz="1800" dirty="0"/>
          </a:p>
        </p:txBody>
      </p:sp>
      <p:pic>
        <p:nvPicPr>
          <p:cNvPr id="4" name="Picture 3" descr="BLcal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771" y="1600200"/>
            <a:ext cx="3430773" cy="2418791"/>
          </a:xfrm>
          <a:prstGeom prst="rect">
            <a:avLst/>
          </a:prstGeom>
        </p:spPr>
      </p:pic>
      <p:pic>
        <p:nvPicPr>
          <p:cNvPr id="5" name="Picture 4" descr="Tecniscal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770" y="4233157"/>
            <a:ext cx="3430773" cy="244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3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more “elsewhere”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20" y="1600200"/>
            <a:ext cx="4057531" cy="5432397"/>
          </a:xfrm>
        </p:spPr>
      </p:pic>
    </p:spTree>
    <p:extLst>
      <p:ext uri="{BB962C8B-B14F-4D97-AF65-F5344CB8AC3E}">
        <p14:creationId xmlns:p14="http://schemas.microsoft.com/office/powerpoint/2010/main" val="3641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92" y="0"/>
            <a:ext cx="5121788" cy="6628196"/>
          </a:xfrm>
        </p:spPr>
      </p:pic>
    </p:spTree>
    <p:extLst>
      <p:ext uri="{BB962C8B-B14F-4D97-AF65-F5344CB8AC3E}">
        <p14:creationId xmlns:p14="http://schemas.microsoft.com/office/powerpoint/2010/main" val="308321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360" y="261650"/>
            <a:ext cx="5110480" cy="6611568"/>
          </a:xfrm>
        </p:spPr>
      </p:pic>
    </p:spTree>
    <p:extLst>
      <p:ext uri="{BB962C8B-B14F-4D97-AF65-F5344CB8AC3E}">
        <p14:creationId xmlns:p14="http://schemas.microsoft.com/office/powerpoint/2010/main" val="34098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49" y="1600200"/>
            <a:ext cx="6357502" cy="4525963"/>
          </a:xfrm>
        </p:spPr>
      </p:pic>
    </p:spTree>
    <p:extLst>
      <p:ext uri="{BB962C8B-B14F-4D97-AF65-F5344CB8AC3E}">
        <p14:creationId xmlns:p14="http://schemas.microsoft.com/office/powerpoint/2010/main" val="75669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UICT Lite (Mathematica) Interface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82" y="1718913"/>
            <a:ext cx="6460236" cy="4288536"/>
          </a:xfrm>
        </p:spPr>
      </p:pic>
    </p:spTree>
    <p:extLst>
      <p:ext uri="{BB962C8B-B14F-4D97-AF65-F5344CB8AC3E}">
        <p14:creationId xmlns:p14="http://schemas.microsoft.com/office/powerpoint/2010/main" val="121454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UICT Lite Output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493" y="1600200"/>
            <a:ext cx="2155014" cy="4525963"/>
          </a:xfrm>
        </p:spPr>
      </p:pic>
    </p:spTree>
    <p:extLst>
      <p:ext uri="{BB962C8B-B14F-4D97-AF65-F5344CB8AC3E}">
        <p14:creationId xmlns:p14="http://schemas.microsoft.com/office/powerpoint/2010/main" val="40187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UICT (“wicked”?)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/>
              <a:t>Does exact </a:t>
            </a:r>
            <a:r>
              <a:rPr lang="en-US" dirty="0" smtClean="0"/>
              <a:t>calculation</a:t>
            </a:r>
          </a:p>
          <a:p>
            <a:pPr lvl="1"/>
            <a:r>
              <a:rPr lang="en-US" dirty="0"/>
              <a:t> Choice of 2 stage calculation or 1 </a:t>
            </a:r>
            <a:r>
              <a:rPr lang="en-US" dirty="0" smtClean="0"/>
              <a:t>stage</a:t>
            </a:r>
          </a:p>
          <a:p>
            <a:pPr lvl="1"/>
            <a:r>
              <a:rPr lang="en-US" dirty="0"/>
              <a:t> Provide all FDA or CE approved choices </a:t>
            </a:r>
            <a:endParaRPr lang="en-US" dirty="0" smtClean="0"/>
          </a:p>
          <a:p>
            <a:pPr lvl="1"/>
            <a:r>
              <a:rPr lang="en-US" dirty="0"/>
              <a:t>Provides additional tools, such as </a:t>
            </a:r>
            <a:r>
              <a:rPr lang="en-US" dirty="0" smtClean="0"/>
              <a:t>LRI, </a:t>
            </a:r>
            <a:r>
              <a:rPr lang="en-US" dirty="0" err="1"/>
              <a:t>toric</a:t>
            </a:r>
            <a:r>
              <a:rPr lang="en-US" dirty="0"/>
              <a:t> contact lens option for patient who wants to wait for cataract but correct for </a:t>
            </a:r>
            <a:r>
              <a:rPr lang="en-US" dirty="0" smtClean="0"/>
              <a:t>astigmatism</a:t>
            </a:r>
            <a:endParaRPr lang="en-US" dirty="0"/>
          </a:p>
          <a:p>
            <a:pPr lvl="1"/>
            <a:r>
              <a:rPr lang="en-US" dirty="0"/>
              <a:t>Visual interface to suggest "what if" </a:t>
            </a:r>
            <a:endParaRPr lang="en-US" dirty="0" smtClean="0"/>
          </a:p>
          <a:p>
            <a:pPr lvl="1"/>
            <a:r>
              <a:rPr lang="en-US" dirty="0" smtClean="0"/>
              <a:t>Evolving towards “universal expert system for cataract and refractive surgery”</a:t>
            </a:r>
          </a:p>
        </p:txBody>
      </p:sp>
    </p:spTree>
    <p:extLst>
      <p:ext uri="{BB962C8B-B14F-4D97-AF65-F5344CB8AC3E}">
        <p14:creationId xmlns:p14="http://schemas.microsoft.com/office/powerpoint/2010/main" val="256920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Cataract, myopia, astigmatism “universal”</a:t>
            </a:r>
          </a:p>
          <a:p>
            <a:r>
              <a:rPr lang="en-US" dirty="0" smtClean="0"/>
              <a:t>No current “universal” solution</a:t>
            </a:r>
          </a:p>
          <a:p>
            <a:r>
              <a:rPr lang="en-US" dirty="0" smtClean="0"/>
              <a:t>We propose a solid approach</a:t>
            </a:r>
          </a:p>
          <a:p>
            <a:r>
              <a:rPr lang="en-US" dirty="0" err="1" smtClean="0"/>
              <a:t>Mathematica’s</a:t>
            </a:r>
            <a:r>
              <a:rPr lang="en-US" dirty="0" smtClean="0"/>
              <a:t> central role in development</a:t>
            </a:r>
          </a:p>
          <a:p>
            <a:r>
              <a:rPr lang="en-US" dirty="0" smtClean="0"/>
              <a:t>Web Mathematica potential central role in deployment</a:t>
            </a:r>
          </a:p>
          <a:p>
            <a:r>
              <a:rPr lang="en-US" dirty="0" smtClean="0"/>
              <a:t>Suggestions are welcome</a:t>
            </a:r>
          </a:p>
          <a:p>
            <a:r>
              <a:rPr lang="en-US" dirty="0" smtClean="0"/>
              <a:t>Thanks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2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6070</TotalTime>
  <Words>652</Words>
  <Application>Microsoft Office PowerPoint</Application>
  <PresentationFormat>On-screen Show (4:3)</PresentationFormat>
  <Paragraphs>153</Paragraphs>
  <Slides>34</Slides>
  <Notes>6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Equation</vt:lpstr>
      <vt:lpstr>The Universal Intraocular Lens Calculator: A Clinical Application of Mathematica</vt:lpstr>
      <vt:lpstr>Disclosures</vt:lpstr>
      <vt:lpstr>Credits</vt:lpstr>
      <vt:lpstr>Summary</vt:lpstr>
      <vt:lpstr>PowerPoint Presentation</vt:lpstr>
      <vt:lpstr>PowerPoint Presentation</vt:lpstr>
      <vt:lpstr>PowerPoint Presentation</vt:lpstr>
      <vt:lpstr>PowerPoint Presentation</vt:lpstr>
      <vt:lpstr>From Cradle to Grave</vt:lpstr>
      <vt:lpstr>Cataracts</vt:lpstr>
      <vt:lpstr>Cataracts</vt:lpstr>
      <vt:lpstr>GOALS of METHOD</vt:lpstr>
      <vt:lpstr>PowerPoint Presentation</vt:lpstr>
      <vt:lpstr>Our interactive matrix calculator Numeric</vt:lpstr>
      <vt:lpstr>Our interactive matrix calculator Symbolic</vt:lpstr>
      <vt:lpstr>Fyodorov 1967 (Mother IOL formula)</vt:lpstr>
      <vt:lpstr>Prior work with Don Barnhart</vt:lpstr>
      <vt:lpstr>Astigmatism</vt:lpstr>
      <vt:lpstr>Astigmatism Illustrated</vt:lpstr>
      <vt:lpstr>Visual Perception</vt:lpstr>
      <vt:lpstr>Euler Curvature Formula</vt:lpstr>
      <vt:lpstr>How to fix it</vt:lpstr>
      <vt:lpstr>Astigmatism and Cataract Surgery</vt:lpstr>
      <vt:lpstr>Toric IOL</vt:lpstr>
      <vt:lpstr>Toric IOL power calculation</vt:lpstr>
      <vt:lpstr>Manufacturers/Websites</vt:lpstr>
      <vt:lpstr>Many more “elsewhere”</vt:lpstr>
      <vt:lpstr>PowerPoint Presentation</vt:lpstr>
      <vt:lpstr>PowerPoint Presentation</vt:lpstr>
      <vt:lpstr>PowerPoint Presentation</vt:lpstr>
      <vt:lpstr>UICT Lite (Mathematica) Interface</vt:lpstr>
      <vt:lpstr>UICT Lite Output</vt:lpstr>
      <vt:lpstr>UICT (“wicked”?)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Hjelmstad</dc:creator>
  <cp:lastModifiedBy>TEC</cp:lastModifiedBy>
  <cp:revision>75</cp:revision>
  <dcterms:created xsi:type="dcterms:W3CDTF">2013-04-15T16:23:38Z</dcterms:created>
  <dcterms:modified xsi:type="dcterms:W3CDTF">2013-10-22T16:24:33Z</dcterms:modified>
</cp:coreProperties>
</file>