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69" r:id="rId5"/>
    <p:sldId id="271" r:id="rId6"/>
    <p:sldId id="272" r:id="rId7"/>
    <p:sldId id="273" r:id="rId8"/>
    <p:sldId id="274" r:id="rId9"/>
    <p:sldId id="278" r:id="rId10"/>
    <p:sldId id="275" r:id="rId11"/>
    <p:sldId id="276" r:id="rId12"/>
    <p:sldId id="277" r:id="rId13"/>
    <p:sldId id="282" r:id="rId14"/>
    <p:sldId id="270" r:id="rId15"/>
    <p:sldId id="258" r:id="rId16"/>
    <p:sldId id="259" r:id="rId17"/>
    <p:sldId id="260" r:id="rId18"/>
    <p:sldId id="262" r:id="rId19"/>
    <p:sldId id="261" r:id="rId20"/>
    <p:sldId id="263" r:id="rId21"/>
    <p:sldId id="264" r:id="rId22"/>
    <p:sldId id="265" r:id="rId23"/>
    <p:sldId id="266" r:id="rId24"/>
    <p:sldId id="267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Modeling Public Pensions with Mathematica and Python </a:t>
            </a:r>
            <a:r>
              <a:rPr lang="en-US" dirty="0" smtClean="0"/>
              <a:t>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7745" y="3886199"/>
            <a:ext cx="7055329" cy="2051717"/>
          </a:xfrm>
        </p:spPr>
        <p:txBody>
          <a:bodyPr>
            <a:normAutofit fontScale="77500" lnSpcReduction="20000"/>
          </a:bodyPr>
          <a:lstStyle/>
          <a:p>
            <a:r>
              <a:rPr lang="en-US" sz="4200" dirty="0" smtClean="0"/>
              <a:t>Brian </a:t>
            </a:r>
            <a:r>
              <a:rPr lang="en-US" sz="4200" dirty="0" err="1" smtClean="0"/>
              <a:t>Drawert</a:t>
            </a:r>
            <a:r>
              <a:rPr lang="en-US" sz="4200" dirty="0" smtClean="0"/>
              <a:t>, PhD</a:t>
            </a:r>
          </a:p>
          <a:p>
            <a:r>
              <a:rPr lang="en-US" sz="2000" dirty="0" smtClean="0"/>
              <a:t>UC Santa Barbara</a:t>
            </a:r>
            <a:r>
              <a:rPr lang="en-US" sz="2000" i="1" dirty="0" smtClean="0"/>
              <a:t> </a:t>
            </a:r>
            <a:r>
              <a:rPr lang="en-US" sz="2000" dirty="0" smtClean="0"/>
              <a:t>&amp;</a:t>
            </a:r>
            <a:r>
              <a:rPr lang="en-US" sz="2000" i="1" dirty="0" smtClean="0"/>
              <a:t> </a:t>
            </a:r>
            <a:r>
              <a:rPr lang="en-US" sz="2000" dirty="0" err="1" smtClean="0"/>
              <a:t>AppScale</a:t>
            </a:r>
            <a:r>
              <a:rPr lang="en-US" sz="2000" dirty="0" smtClean="0"/>
              <a:t> Systems, </a:t>
            </a:r>
            <a:r>
              <a:rPr lang="en-US" sz="2000" dirty="0" err="1" smtClean="0"/>
              <a:t>Inc</a:t>
            </a:r>
            <a:endParaRPr lang="en-US" sz="2000" dirty="0" smtClean="0"/>
          </a:p>
          <a:p>
            <a:r>
              <a:rPr lang="en-US" sz="2000" i="1" dirty="0" smtClean="0"/>
              <a:t>Sponsored by</a:t>
            </a:r>
            <a:endParaRPr lang="en-US" sz="2000" i="1" dirty="0" smtClean="0"/>
          </a:p>
          <a:p>
            <a:r>
              <a:rPr lang="en-US" sz="3100" b="1" dirty="0" err="1" smtClean="0"/>
              <a:t>Novim</a:t>
            </a:r>
            <a:r>
              <a:rPr lang="en-US" sz="3100" b="1" dirty="0" smtClean="0"/>
              <a:t> </a:t>
            </a:r>
            <a:r>
              <a:rPr lang="en-US" sz="3100" i="1" dirty="0" smtClean="0"/>
              <a:t>&amp;</a:t>
            </a:r>
            <a:r>
              <a:rPr lang="en-US" sz="3100" b="1" dirty="0" smtClean="0"/>
              <a:t> Laura </a:t>
            </a:r>
            <a:r>
              <a:rPr lang="en-US" sz="3100" b="1" dirty="0" smtClean="0"/>
              <a:t>and John Arnold Foundation</a:t>
            </a:r>
            <a:r>
              <a:rPr lang="en-US" sz="3100" dirty="0" smtClean="0"/>
              <a:t> 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3094916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Pension Calculation:</a:t>
            </a:r>
            <a:br>
              <a:rPr lang="en-US" dirty="0" smtClean="0"/>
            </a:br>
            <a:r>
              <a:rPr lang="en-US" sz="4000" dirty="0" smtClean="0"/>
              <a:t> From Mathematica to the Cloud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28133"/>
            <a:ext cx="8229600" cy="379802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Mathematica model to cloud </a:t>
            </a:r>
            <a:r>
              <a:rPr lang="en-US" dirty="0" smtClean="0"/>
              <a:t>app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Cloud </a:t>
            </a:r>
            <a:r>
              <a:rPr lang="en-US" dirty="0" smtClean="0"/>
              <a:t>Computing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Developing a Pension Calculator-as-a-service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Demo </a:t>
            </a:r>
            <a:r>
              <a:rPr lang="en-US" dirty="0" smtClean="0"/>
              <a:t>of the Pension calculator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22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Mathematica to the 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6375"/>
            <a:ext cx="8229600" cy="5056048"/>
          </a:xfrm>
        </p:spPr>
        <p:txBody>
          <a:bodyPr>
            <a:normAutofit/>
          </a:bodyPr>
          <a:lstStyle/>
          <a:p>
            <a:r>
              <a:rPr lang="en-US" dirty="0" smtClean="0"/>
              <a:t>Publicly accessible platform </a:t>
            </a:r>
          </a:p>
          <a:p>
            <a:pPr lvl="1"/>
            <a:r>
              <a:rPr lang="en-US" dirty="0" smtClean="0"/>
              <a:t>Web app built on Google App Engine / </a:t>
            </a:r>
            <a:r>
              <a:rPr lang="en-US" dirty="0" err="1" smtClean="0"/>
              <a:t>AppScale</a:t>
            </a:r>
            <a:endParaRPr lang="en-US" dirty="0" smtClean="0"/>
          </a:p>
          <a:p>
            <a:pPr lvl="1"/>
            <a:r>
              <a:rPr lang="en-US" dirty="0" smtClean="0"/>
              <a:t>Pension Computation model in Mathematica</a:t>
            </a:r>
          </a:p>
          <a:p>
            <a:r>
              <a:rPr lang="en-US" dirty="0" smtClean="0"/>
              <a:t>First attempt: </a:t>
            </a:r>
            <a:r>
              <a:rPr lang="en-US" dirty="0" err="1" smtClean="0"/>
              <a:t>Appscale</a:t>
            </a:r>
            <a:r>
              <a:rPr lang="en-US" dirty="0" smtClean="0"/>
              <a:t> to Web Mathematica</a:t>
            </a:r>
          </a:p>
          <a:p>
            <a:pPr lvl="1"/>
            <a:r>
              <a:rPr lang="en-US" dirty="0" smtClean="0"/>
              <a:t>Limited ability to scale up / down</a:t>
            </a:r>
          </a:p>
          <a:p>
            <a:r>
              <a:rPr lang="en-US" dirty="0" smtClean="0"/>
              <a:t>Solution: rewrite engine in Python</a:t>
            </a:r>
          </a:p>
        </p:txBody>
      </p:sp>
      <p:pic>
        <p:nvPicPr>
          <p:cNvPr id="6" name="Picture 5" descr="python-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98" y="4526927"/>
            <a:ext cx="1458102" cy="198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85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Pythonika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Evaluate </a:t>
            </a:r>
            <a:r>
              <a:rPr lang="en-US" dirty="0"/>
              <a:t>Python code from </a:t>
            </a:r>
            <a:r>
              <a:rPr lang="en-US" dirty="0" smtClean="0"/>
              <a:t>within a Mathematica Notebook</a:t>
            </a:r>
          </a:p>
          <a:p>
            <a:pPr lvl="1"/>
            <a:r>
              <a:rPr lang="en-US" dirty="0" err="1"/>
              <a:t>MathLink</a:t>
            </a:r>
            <a:r>
              <a:rPr lang="en-US" dirty="0"/>
              <a:t> </a:t>
            </a:r>
            <a:r>
              <a:rPr lang="en-US" dirty="0" smtClean="0"/>
              <a:t>module</a:t>
            </a:r>
          </a:p>
          <a:p>
            <a:pPr lvl="1"/>
            <a:r>
              <a:rPr lang="en-US" dirty="0" smtClean="0"/>
              <a:t>Automatically </a:t>
            </a:r>
            <a:r>
              <a:rPr lang="en-US" dirty="0"/>
              <a:t>translates all </a:t>
            </a:r>
            <a:r>
              <a:rPr lang="en-US" dirty="0" smtClean="0"/>
              <a:t>basic data </a:t>
            </a:r>
            <a:r>
              <a:rPr lang="en-US" dirty="0"/>
              <a:t>types</a:t>
            </a:r>
            <a:endParaRPr lang="en-US" dirty="0" smtClean="0"/>
          </a:p>
          <a:p>
            <a:pPr lvl="1"/>
            <a:r>
              <a:rPr lang="en-US" dirty="0" smtClean="0"/>
              <a:t>Define Mathematica functions with Python code</a:t>
            </a:r>
          </a:p>
          <a:p>
            <a:r>
              <a:rPr lang="en-US" dirty="0"/>
              <a:t>Open Source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http://code.google.com/p/pythonika</a:t>
            </a:r>
          </a:p>
          <a:p>
            <a:pPr lvl="1"/>
            <a:r>
              <a:rPr lang="en-US" dirty="0"/>
              <a:t>http://github.com/briandrawert/pythonika</a:t>
            </a:r>
          </a:p>
        </p:txBody>
      </p:sp>
    </p:spTree>
    <p:extLst>
      <p:ext uri="{BB962C8B-B14F-4D97-AF65-F5344CB8AC3E}">
        <p14:creationId xmlns:p14="http://schemas.microsoft.com/office/powerpoint/2010/main" val="1432740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Connect to </a:t>
            </a:r>
            <a:r>
              <a:rPr lang="en-US" dirty="0" err="1" smtClean="0"/>
              <a:t>Pythonika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1 - app install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779" b="-337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37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</a:t>
            </a:r>
            <a:r>
              <a:rPr lang="en-US" dirty="0" err="1" smtClean="0"/>
              <a:t>Pythonika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 descr="2 - lib paths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65" r="-2965"/>
          <a:stretch>
            <a:fillRect/>
          </a:stretch>
        </p:blipFill>
        <p:spPr>
          <a:xfrm>
            <a:off x="834743" y="2000667"/>
            <a:ext cx="7035105" cy="3869037"/>
          </a:xfrm>
        </p:spPr>
      </p:pic>
    </p:spTree>
    <p:extLst>
      <p:ext uri="{BB962C8B-B14F-4D97-AF65-F5344CB8AC3E}">
        <p14:creationId xmlns:p14="http://schemas.microsoft.com/office/powerpoint/2010/main" val="161732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Pythonika</a:t>
            </a:r>
            <a:r>
              <a:rPr lang="en-US" dirty="0" smtClean="0"/>
              <a:t> function</a:t>
            </a:r>
            <a:endParaRPr lang="en-US" dirty="0"/>
          </a:p>
        </p:txBody>
      </p:sp>
      <p:pic>
        <p:nvPicPr>
          <p:cNvPr id="4" name="Content Placeholder 3" descr="3 - function def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072" b="-420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6874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Mathematica function</a:t>
            </a:r>
            <a:endParaRPr lang="en-US" dirty="0"/>
          </a:p>
        </p:txBody>
      </p:sp>
      <p:pic>
        <p:nvPicPr>
          <p:cNvPr id="4" name="Content Placeholder 3" descr="4 - mathematica function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875" b="-20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073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 data structures preserved</a:t>
            </a:r>
            <a:endParaRPr lang="en-US" dirty="0"/>
          </a:p>
        </p:txBody>
      </p:sp>
      <p:pic>
        <p:nvPicPr>
          <p:cNvPr id="5" name="Picture 4" descr="9 - py return val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63077"/>
            <a:ext cx="4546600" cy="3251200"/>
          </a:xfrm>
          <a:prstGeom prst="rect">
            <a:avLst/>
          </a:prstGeom>
        </p:spPr>
      </p:pic>
      <p:pic>
        <p:nvPicPr>
          <p:cNvPr id="7" name="Picture 6" descr="8 - py func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7083"/>
            <a:ext cx="65659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88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Identical parameters</a:t>
            </a:r>
            <a:endParaRPr lang="en-US" dirty="0"/>
          </a:p>
        </p:txBody>
      </p:sp>
      <p:pic>
        <p:nvPicPr>
          <p:cNvPr id="4" name="Content Placeholder 3" descr="5 - define variables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5" r="-37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2000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Python</a:t>
            </a:r>
            <a:endParaRPr lang="en-US" dirty="0"/>
          </a:p>
        </p:txBody>
      </p:sp>
      <p:pic>
        <p:nvPicPr>
          <p:cNvPr id="4" name="Content Placeholder 3" descr="6 - run python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35" r="-41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6463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</a:t>
            </a:r>
            <a:endParaRPr lang="en-US" dirty="0"/>
          </a:p>
        </p:txBody>
      </p:sp>
      <p:pic>
        <p:nvPicPr>
          <p:cNvPr id="4" name="Content Placeholder 3" descr="7 - unit test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749" b="-82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071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Robust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Pythonika</a:t>
            </a:r>
            <a:r>
              <a:rPr lang="en-US" dirty="0"/>
              <a:t> </a:t>
            </a:r>
            <a:r>
              <a:rPr lang="en-US" dirty="0" smtClean="0"/>
              <a:t>unit tests allowed our team to efficiently work together</a:t>
            </a:r>
          </a:p>
          <a:p>
            <a:pPr lvl="1"/>
            <a:r>
              <a:rPr lang="en-US" dirty="0" smtClean="0"/>
              <a:t>Mathematica used to develop and validate models</a:t>
            </a:r>
          </a:p>
          <a:p>
            <a:pPr lvl="1"/>
            <a:r>
              <a:rPr lang="en-US" dirty="0" smtClean="0"/>
              <a:t>Python used for the web app</a:t>
            </a:r>
          </a:p>
          <a:p>
            <a:pPr lvl="1"/>
            <a:r>
              <a:rPr lang="en-US" dirty="0" smtClean="0"/>
              <a:t>Multiple development iterations, accounting for additional pension plans with new complexities</a:t>
            </a:r>
          </a:p>
          <a:p>
            <a:r>
              <a:rPr lang="en-US" dirty="0" smtClean="0"/>
              <a:t>50+ functions converted</a:t>
            </a:r>
          </a:p>
          <a:p>
            <a:r>
              <a:rPr lang="en-US" dirty="0" smtClean="0"/>
              <a:t>2000+ lines of code in the Python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17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Advantages of </a:t>
            </a:r>
            <a:r>
              <a:rPr lang="en-US" dirty="0" err="1" smtClean="0"/>
              <a:t>Pythonika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4566"/>
            <a:ext cx="8229600" cy="3478343"/>
          </a:xfrm>
        </p:spPr>
        <p:txBody>
          <a:bodyPr/>
          <a:lstStyle/>
          <a:p>
            <a:r>
              <a:rPr lang="en-US" dirty="0" smtClean="0"/>
              <a:t>Enhance your Mathematica with Python specific software </a:t>
            </a:r>
          </a:p>
          <a:p>
            <a:pPr lvl="1"/>
            <a:r>
              <a:rPr lang="en-US" dirty="0" err="1" smtClean="0"/>
              <a:t>PyURDME</a:t>
            </a:r>
            <a:r>
              <a:rPr lang="en-US" dirty="0" smtClean="0"/>
              <a:t>: Spatial stochastic simulation of bio-chemical systems</a:t>
            </a:r>
          </a:p>
        </p:txBody>
      </p:sp>
      <p:pic>
        <p:nvPicPr>
          <p:cNvPr id="4" name="Picture 3" descr="mesh_col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280" y="4736460"/>
            <a:ext cx="2828719" cy="2121539"/>
          </a:xfrm>
          <a:prstGeom prst="rect">
            <a:avLst/>
          </a:prstGeom>
        </p:spPr>
      </p:pic>
      <p:pic>
        <p:nvPicPr>
          <p:cNvPr id="5" name="Picture 4" descr="temporalaver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24" y="4736461"/>
            <a:ext cx="2828719" cy="2121540"/>
          </a:xfrm>
          <a:prstGeom prst="rect">
            <a:avLst/>
          </a:prstGeom>
        </p:spPr>
      </p:pic>
      <p:pic>
        <p:nvPicPr>
          <p:cNvPr id="6" name="Picture 5" descr="neuro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24" y="4736461"/>
            <a:ext cx="2116532" cy="2116532"/>
          </a:xfrm>
          <a:prstGeom prst="rect">
            <a:avLst/>
          </a:prstGeom>
        </p:spPr>
      </p:pic>
      <p:pic>
        <p:nvPicPr>
          <p:cNvPr id="8" name="Picture 7" descr="polarization_gradi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6" y="4736460"/>
            <a:ext cx="2077886" cy="21215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04587" y="6523943"/>
            <a:ext cx="3445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</a:rPr>
              <a:t>Drawert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et al., BMC Systems Biology (2012)</a:t>
            </a:r>
          </a:p>
        </p:txBody>
      </p:sp>
    </p:spTree>
    <p:extLst>
      <p:ext uri="{BB962C8B-B14F-4D97-AF65-F5344CB8AC3E}">
        <p14:creationId xmlns:p14="http://schemas.microsoft.com/office/powerpoint/2010/main" val="3327146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Cloud Computing?</a:t>
            </a:r>
          </a:p>
          <a:p>
            <a:pPr lvl="1"/>
            <a:r>
              <a:rPr lang="en-US" dirty="0" smtClean="0"/>
              <a:t>Resources acquired on-demand and self-service</a:t>
            </a:r>
          </a:p>
          <a:p>
            <a:pPr lvl="1"/>
            <a:r>
              <a:rPr lang="en-US" dirty="0" smtClean="0"/>
              <a:t>Resources are pooled across multiple customers</a:t>
            </a:r>
          </a:p>
          <a:p>
            <a:pPr lvl="1"/>
            <a:r>
              <a:rPr lang="en-US" dirty="0" smtClean="0"/>
              <a:t>Rapid elasticity: scale up and scale down</a:t>
            </a:r>
          </a:p>
          <a:p>
            <a:pPr lvl="1"/>
            <a:r>
              <a:rPr lang="en-US" dirty="0" smtClean="0"/>
              <a:t>Metered service: pay for what you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177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</a:t>
            </a:r>
            <a:endParaRPr lang="en-US" dirty="0"/>
          </a:p>
        </p:txBody>
      </p:sp>
      <p:pic>
        <p:nvPicPr>
          <p:cNvPr id="4" name="Content Placeholder 3" descr="cloudcomputestackimage1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" t="356" r="7935" b="356"/>
          <a:stretch/>
        </p:blipFill>
        <p:spPr>
          <a:xfrm>
            <a:off x="1444946" y="1800090"/>
            <a:ext cx="6268880" cy="4223627"/>
          </a:xfrm>
        </p:spPr>
      </p:pic>
      <p:sp>
        <p:nvSpPr>
          <p:cNvPr id="7" name="TextBox 6"/>
          <p:cNvSpPr txBox="1"/>
          <p:nvPr/>
        </p:nvSpPr>
        <p:spPr>
          <a:xfrm>
            <a:off x="3245451" y="6314181"/>
            <a:ext cx="2562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Image </a:t>
            </a:r>
            <a:r>
              <a:rPr lang="en-US" sz="1400" i="1" dirty="0" smtClean="0"/>
              <a:t>courtesy: </a:t>
            </a:r>
            <a:r>
              <a:rPr lang="en-US" sz="1400" i="1" dirty="0" err="1" smtClean="0"/>
              <a:t>Rackspace.com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004462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err="1" smtClean="0"/>
              <a:t>IaaS</a:t>
            </a:r>
            <a:r>
              <a:rPr lang="en-US" sz="4400" dirty="0" smtClean="0"/>
              <a:t> </a:t>
            </a:r>
            <a:r>
              <a:rPr lang="en-US" sz="3600" dirty="0" smtClean="0"/>
              <a:t>:  Infrastructure</a:t>
            </a:r>
            <a:r>
              <a:rPr lang="en-US" sz="3600" dirty="0"/>
              <a:t>-as-a-service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Cloud Computing infrastructure </a:t>
            </a:r>
            <a:endParaRPr lang="en-US" dirty="0" smtClean="0"/>
          </a:p>
          <a:p>
            <a:pPr lvl="1"/>
            <a:r>
              <a:rPr lang="en-US" dirty="0" smtClean="0"/>
              <a:t>Servers</a:t>
            </a:r>
            <a:r>
              <a:rPr lang="en-US" dirty="0"/>
              <a:t>, storage, network and operating systems as an on-demand service</a:t>
            </a:r>
          </a:p>
          <a:p>
            <a:r>
              <a:rPr lang="en-US" dirty="0" smtClean="0"/>
              <a:t>Public cloud service providers</a:t>
            </a:r>
          </a:p>
          <a:p>
            <a:pPr lvl="1"/>
            <a:r>
              <a:rPr lang="en-US" dirty="0" smtClean="0"/>
              <a:t>Amazon EC2, Microsoft Azure, Rackspace, Google Compute Engine</a:t>
            </a:r>
          </a:p>
          <a:p>
            <a:r>
              <a:rPr lang="en-US" dirty="0" smtClean="0"/>
              <a:t>Private cloud: </a:t>
            </a:r>
            <a:r>
              <a:rPr lang="en-US" dirty="0" err="1" smtClean="0"/>
              <a:t>IaaS</a:t>
            </a:r>
            <a:r>
              <a:rPr lang="en-US" dirty="0" smtClean="0"/>
              <a:t> on your own hardware</a:t>
            </a:r>
          </a:p>
          <a:p>
            <a:pPr lvl="1"/>
            <a:r>
              <a:rPr lang="en-US" dirty="0" err="1" smtClean="0"/>
              <a:t>OpenStack</a:t>
            </a:r>
            <a:r>
              <a:rPr lang="en-US" dirty="0" smtClean="0"/>
              <a:t>, Eucalyptus, </a:t>
            </a:r>
            <a:r>
              <a:rPr lang="en-US" dirty="0" err="1" smtClean="0"/>
              <a:t>CloudStack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158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900" dirty="0" err="1" smtClean="0"/>
              <a:t>SaaS</a:t>
            </a:r>
            <a:r>
              <a:rPr lang="en-US" sz="4900" dirty="0" smtClean="0"/>
              <a:t> : </a:t>
            </a:r>
            <a:r>
              <a:rPr lang="en-US" sz="4000" dirty="0" smtClean="0"/>
              <a:t>Software-</a:t>
            </a:r>
            <a:r>
              <a:rPr lang="en-US" sz="4000" dirty="0"/>
              <a:t>as-a-service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On-demand software designed for end users</a:t>
            </a:r>
          </a:p>
          <a:p>
            <a:pPr lvl="1"/>
            <a:r>
              <a:rPr lang="en-US" dirty="0" smtClean="0"/>
              <a:t>Delivered over the web </a:t>
            </a:r>
          </a:p>
          <a:p>
            <a:pPr lvl="1"/>
            <a:r>
              <a:rPr lang="en-US" dirty="0" smtClean="0"/>
              <a:t>Centrally managed: no install, no upgrades</a:t>
            </a:r>
          </a:p>
          <a:p>
            <a:pPr lvl="1"/>
            <a:r>
              <a:rPr lang="en-US" dirty="0" smtClean="0"/>
              <a:t>Metered: Subscriptions or pay-as-you-go</a:t>
            </a:r>
          </a:p>
          <a:p>
            <a:r>
              <a:rPr lang="en-US" dirty="0" err="1" smtClean="0"/>
              <a:t>Salesforce</a:t>
            </a:r>
            <a:r>
              <a:rPr lang="en-US" dirty="0" smtClean="0"/>
              <a:t>, Google Gmail/Docs, Adobe Creative Cloud, Microsoft Office 365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255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973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err="1" smtClean="0"/>
              <a:t>PaaS</a:t>
            </a:r>
            <a:r>
              <a:rPr lang="en-US" sz="4400" dirty="0"/>
              <a:t> </a:t>
            </a:r>
            <a:r>
              <a:rPr lang="en-US" sz="4400" dirty="0" smtClean="0"/>
              <a:t>: </a:t>
            </a:r>
            <a:r>
              <a:rPr lang="en-US" sz="3600" dirty="0" smtClean="0"/>
              <a:t>Platform</a:t>
            </a:r>
            <a:r>
              <a:rPr lang="en-US" sz="3600" dirty="0" smtClean="0"/>
              <a:t>-</a:t>
            </a:r>
            <a:r>
              <a:rPr lang="en-US" sz="3600" dirty="0"/>
              <a:t>as-a-service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006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Platform for web application development</a:t>
            </a:r>
          </a:p>
          <a:p>
            <a:pPr lvl="1"/>
            <a:r>
              <a:rPr lang="en-US" dirty="0" smtClean="0"/>
              <a:t>Rapid </a:t>
            </a:r>
            <a:r>
              <a:rPr lang="en-US" dirty="0" smtClean="0"/>
              <a:t>development and deployment</a:t>
            </a:r>
          </a:p>
          <a:p>
            <a:pPr lvl="1"/>
            <a:r>
              <a:rPr lang="en-US" dirty="0" smtClean="0"/>
              <a:t>Abstracts away </a:t>
            </a:r>
            <a:r>
              <a:rPr lang="en-US" dirty="0" smtClean="0"/>
              <a:t>infrastructure complexity </a:t>
            </a:r>
          </a:p>
          <a:p>
            <a:pPr lvl="1"/>
            <a:r>
              <a:rPr lang="en-US" dirty="0" smtClean="0"/>
              <a:t>Scalability</a:t>
            </a:r>
            <a:r>
              <a:rPr lang="en-US" dirty="0" smtClean="0"/>
              <a:t>, load balancing and </a:t>
            </a:r>
            <a:r>
              <a:rPr lang="en-US" dirty="0" smtClean="0"/>
              <a:t>failover</a:t>
            </a:r>
          </a:p>
          <a:p>
            <a:r>
              <a:rPr lang="en-US" dirty="0" smtClean="0"/>
              <a:t>Public: Google App Engine, </a:t>
            </a:r>
            <a:r>
              <a:rPr lang="en-US" dirty="0" err="1" smtClean="0"/>
              <a:t>Heroku</a:t>
            </a:r>
            <a:r>
              <a:rPr lang="en-US" dirty="0" smtClean="0"/>
              <a:t>, Microsoft Azure</a:t>
            </a:r>
          </a:p>
          <a:p>
            <a:r>
              <a:rPr lang="en-US" dirty="0" smtClean="0"/>
              <a:t>Private: </a:t>
            </a:r>
            <a:r>
              <a:rPr lang="en-US" dirty="0" err="1" smtClean="0"/>
              <a:t>AppScale</a:t>
            </a:r>
            <a:r>
              <a:rPr lang="en-US" dirty="0" smtClean="0"/>
              <a:t>, </a:t>
            </a:r>
            <a:r>
              <a:rPr lang="en-US" dirty="0" err="1" smtClean="0"/>
              <a:t>OpenShift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34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146" y="457200"/>
            <a:ext cx="7210945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Google App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PaaS</a:t>
            </a:r>
            <a:r>
              <a:rPr lang="en-US" dirty="0" smtClean="0"/>
              <a:t>: run web apps on </a:t>
            </a:r>
            <a:r>
              <a:rPr lang="en-US" dirty="0"/>
              <a:t>G</a:t>
            </a:r>
            <a:r>
              <a:rPr lang="en-US" dirty="0" smtClean="0"/>
              <a:t>oogle’s cloud infrastructure</a:t>
            </a:r>
          </a:p>
          <a:p>
            <a:pPr lvl="1"/>
            <a:r>
              <a:rPr lang="en-US" dirty="0" smtClean="0"/>
              <a:t>Pay for what you use: CPU, storage, bandwidth</a:t>
            </a:r>
          </a:p>
          <a:p>
            <a:pPr lvl="1"/>
            <a:r>
              <a:rPr lang="en-US" dirty="0" smtClean="0"/>
              <a:t>Automatic scaling and load balancing</a:t>
            </a:r>
          </a:p>
          <a:p>
            <a:pPr lvl="1"/>
            <a:r>
              <a:rPr lang="en-US" dirty="0" smtClean="0"/>
              <a:t>Many useful services</a:t>
            </a:r>
          </a:p>
          <a:p>
            <a:pPr lvl="2"/>
            <a:r>
              <a:rPr lang="en-US" dirty="0" smtClean="0"/>
              <a:t> User </a:t>
            </a:r>
            <a:r>
              <a:rPr lang="en-US" dirty="0" err="1" smtClean="0"/>
              <a:t>auth</a:t>
            </a:r>
            <a:r>
              <a:rPr lang="en-US" dirty="0" smtClean="0"/>
              <a:t>, Data store, Background task queue</a:t>
            </a:r>
          </a:p>
          <a:p>
            <a:pPr lvl="1"/>
            <a:r>
              <a:rPr lang="en-US" dirty="0" smtClean="0"/>
              <a:t>Languages: Python, Java  (Go, PHP experimental)</a:t>
            </a:r>
          </a:p>
        </p:txBody>
      </p:sp>
      <p:pic>
        <p:nvPicPr>
          <p:cNvPr id="4" name="Picture 3" descr="appengine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16602" cy="18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80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AppScale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1082"/>
            <a:ext cx="8229600" cy="40562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Private </a:t>
            </a:r>
            <a:r>
              <a:rPr lang="en-US" dirty="0" err="1" smtClean="0"/>
              <a:t>PaaS</a:t>
            </a:r>
            <a:r>
              <a:rPr lang="en-US" dirty="0" smtClean="0"/>
              <a:t>: run GAE apps on any public/private cloud infrastructure</a:t>
            </a:r>
          </a:p>
          <a:p>
            <a:r>
              <a:rPr lang="en-US" dirty="0" smtClean="0"/>
              <a:t>Open Source: Can be customized</a:t>
            </a:r>
          </a:p>
          <a:p>
            <a:pPr lvl="1"/>
            <a:r>
              <a:rPr lang="en-US" dirty="0" err="1" smtClean="0"/>
              <a:t>Cython</a:t>
            </a:r>
            <a:r>
              <a:rPr lang="en-US" dirty="0" smtClean="0"/>
              <a:t>: optimized static compiler for Python         </a:t>
            </a:r>
            <a:r>
              <a:rPr lang="en-US" sz="2400" dirty="0" smtClean="0"/>
              <a:t>Pension calculation: Python 27ms, </a:t>
            </a:r>
            <a:r>
              <a:rPr lang="en-US" sz="2400" dirty="0" err="1" smtClean="0"/>
              <a:t>Cython</a:t>
            </a:r>
            <a:r>
              <a:rPr lang="en-US" sz="2400" dirty="0" smtClean="0"/>
              <a:t> 15ms  (</a:t>
            </a:r>
            <a:r>
              <a:rPr lang="en-US" sz="2400" dirty="0" err="1" smtClean="0"/>
              <a:t>COLAmatrix</a:t>
            </a:r>
            <a:r>
              <a:rPr lang="en-US" sz="2400" dirty="0"/>
              <a:t>)</a:t>
            </a:r>
            <a:endParaRPr lang="en-US" sz="2400" dirty="0" smtClean="0"/>
          </a:p>
          <a:p>
            <a:pPr lvl="1"/>
            <a:r>
              <a:rPr lang="en-US" dirty="0" smtClean="0"/>
              <a:t>Integrate with Web Mathematica</a:t>
            </a:r>
          </a:p>
        </p:txBody>
      </p:sp>
      <p:pic>
        <p:nvPicPr>
          <p:cNvPr id="4" name="Picture 3" descr="AppScale-WebMathematic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91" y="5152061"/>
            <a:ext cx="5571633" cy="1582604"/>
          </a:xfrm>
          <a:prstGeom prst="rect">
            <a:avLst/>
          </a:prstGeom>
        </p:spPr>
      </p:pic>
      <p:pic>
        <p:nvPicPr>
          <p:cNvPr id="6" name="Picture 5" descr="AppScale_Systems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400" y="125860"/>
            <a:ext cx="927104" cy="133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16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Pension Calculator</a:t>
            </a:r>
            <a:br>
              <a:rPr lang="en-US" dirty="0" smtClean="0"/>
            </a:br>
            <a:r>
              <a:rPr lang="en-US" dirty="0" smtClean="0"/>
              <a:t>as-a-service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3591"/>
            <a:ext cx="8229600" cy="42725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Service to enable plan members and plan managers to analyze plan costs and benefits.</a:t>
            </a:r>
          </a:p>
          <a:p>
            <a:r>
              <a:rPr lang="en-US" dirty="0" smtClean="0"/>
              <a:t>Democratizing the ability to analyze and evaluate complex pension issues</a:t>
            </a:r>
          </a:p>
          <a:p>
            <a:r>
              <a:rPr lang="en-US" dirty="0" err="1" smtClean="0"/>
              <a:t>Novim</a:t>
            </a:r>
            <a:r>
              <a:rPr lang="en-US" dirty="0" smtClean="0"/>
              <a:t>: non-profit, non-advocacy</a:t>
            </a:r>
          </a:p>
          <a:p>
            <a:pPr lvl="1"/>
            <a:r>
              <a:rPr lang="en-US" dirty="0" smtClean="0"/>
              <a:t>Not taking sides, no value judgments</a:t>
            </a:r>
          </a:p>
          <a:p>
            <a:pPr lvl="1"/>
            <a:r>
              <a:rPr lang="en-US" dirty="0" smtClean="0"/>
              <a:t>Providing tools for informed discourse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78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Pension Calculator</a:t>
            </a:r>
            <a:br>
              <a:rPr lang="en-US" dirty="0"/>
            </a:br>
            <a:r>
              <a:rPr lang="en-US" dirty="0"/>
              <a:t>as-a-service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0800"/>
            <a:ext cx="8229600" cy="4215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UI for intuitive manipulation of pension parameters</a:t>
            </a:r>
          </a:p>
          <a:p>
            <a:pPr lvl="1"/>
            <a:r>
              <a:rPr lang="en-US" dirty="0" smtClean="0"/>
              <a:t>without overwhelming users with complexity </a:t>
            </a:r>
          </a:p>
          <a:p>
            <a:r>
              <a:rPr lang="en-US" dirty="0" smtClean="0"/>
              <a:t>Widely accessible web interface for public use</a:t>
            </a:r>
          </a:p>
          <a:p>
            <a:pPr lvl="1"/>
            <a:r>
              <a:rPr lang="en-US" dirty="0" smtClean="0"/>
              <a:t>Mathematica package for researchers </a:t>
            </a:r>
          </a:p>
          <a:p>
            <a:pPr lvl="1"/>
            <a:r>
              <a:rPr lang="en-US" dirty="0" smtClean="0"/>
              <a:t>Open API for researcher web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48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Pension Calculator</a:t>
            </a:r>
            <a:br>
              <a:rPr lang="en-US" dirty="0"/>
            </a:br>
            <a:r>
              <a:rPr lang="en-US" dirty="0"/>
              <a:t>as-a-service		</a:t>
            </a:r>
          </a:p>
        </p:txBody>
      </p:sp>
      <p:pic>
        <p:nvPicPr>
          <p:cNvPr id="6" name="Content Placeholder 5" descr="PensionCalc archicture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91" b="-4691"/>
          <a:stretch>
            <a:fillRect/>
          </a:stretch>
        </p:blipFill>
        <p:spPr>
          <a:xfrm>
            <a:off x="457200" y="1909134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124213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012"/>
            <a:ext cx="8229600" cy="1143000"/>
          </a:xfrm>
        </p:spPr>
        <p:txBody>
          <a:bodyPr/>
          <a:lstStyle/>
          <a:p>
            <a:r>
              <a:rPr lang="en-US" dirty="0" smtClean="0"/>
              <a:t>Pension </a:t>
            </a:r>
            <a:r>
              <a:rPr lang="en-US" dirty="0" err="1" smtClean="0"/>
              <a:t>Calc</a:t>
            </a:r>
            <a:r>
              <a:rPr lang="en-US" dirty="0" smtClean="0"/>
              <a:t> Web App</a:t>
            </a:r>
            <a:endParaRPr lang="en-US" dirty="0"/>
          </a:p>
        </p:txBody>
      </p:sp>
      <p:pic>
        <p:nvPicPr>
          <p:cNvPr id="6" name="Picture 5" descr="1 - default benefits grap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8100"/>
            <a:ext cx="91440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75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2686"/>
            <a:ext cx="8229600" cy="1143000"/>
          </a:xfrm>
        </p:spPr>
        <p:txBody>
          <a:bodyPr/>
          <a:lstStyle/>
          <a:p>
            <a:r>
              <a:rPr lang="en-US" dirty="0" smtClean="0"/>
              <a:t>Pension Plan Costs</a:t>
            </a:r>
            <a:endParaRPr lang="en-US" dirty="0"/>
          </a:p>
        </p:txBody>
      </p:sp>
      <p:pic>
        <p:nvPicPr>
          <p:cNvPr id="4" name="Picture 3" descr="2 - default cost grap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8100"/>
            <a:ext cx="91440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2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6809"/>
            <a:ext cx="8229600" cy="2798578"/>
          </a:xfrm>
        </p:spPr>
        <p:txBody>
          <a:bodyPr/>
          <a:lstStyle/>
          <a:p>
            <a:r>
              <a:rPr lang="en-US" dirty="0" smtClean="0"/>
              <a:t>Seth Chandler</a:t>
            </a:r>
          </a:p>
          <a:p>
            <a:r>
              <a:rPr lang="en-US" dirty="0" smtClean="0"/>
              <a:t>Wolfram &amp; the Mathematica community</a:t>
            </a:r>
            <a:endParaRPr lang="en-US" dirty="0"/>
          </a:p>
        </p:txBody>
      </p:sp>
      <p:pic>
        <p:nvPicPr>
          <p:cNvPr id="11" name="Picture 10" descr="ljafLogoLr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88" y="2663874"/>
            <a:ext cx="4217571" cy="1620310"/>
          </a:xfrm>
          <a:prstGeom prst="rect">
            <a:avLst/>
          </a:prstGeom>
        </p:spPr>
      </p:pic>
      <p:pic>
        <p:nvPicPr>
          <p:cNvPr id="12" name="Picture 11" descr="Novim_logo_v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89" y="1453596"/>
            <a:ext cx="4217571" cy="106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62365"/>
      </p:ext>
    </p:extLst>
  </p:cSld>
  <p:clrMapOvr>
    <a:masterClrMapping/>
  </p:clrMapOvr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4574</TotalTime>
  <Words>626</Words>
  <Application>Microsoft Macintosh PowerPoint</Application>
  <PresentationFormat>On-screen Show (4:3)</PresentationFormat>
  <Paragraphs>102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Twilight</vt:lpstr>
      <vt:lpstr>Modeling Public Pensions with Mathematica and Python II</vt:lpstr>
      <vt:lpstr>Pension Calculation:  From Mathematica to the Cloud</vt:lpstr>
      <vt:lpstr>From Mathematica to the Cloud</vt:lpstr>
      <vt:lpstr>Pythonika</vt:lpstr>
      <vt:lpstr>Connect to Pythonika </vt:lpstr>
      <vt:lpstr>Setup Pythonika </vt:lpstr>
      <vt:lpstr>Pythonika function</vt:lpstr>
      <vt:lpstr>Mathematica function</vt:lpstr>
      <vt:lpstr>Complex data structures preserved</vt:lpstr>
      <vt:lpstr>Identical parameters</vt:lpstr>
      <vt:lpstr>Run Python</vt:lpstr>
      <vt:lpstr>Unit Test</vt:lpstr>
      <vt:lpstr>Robust Collaboration</vt:lpstr>
      <vt:lpstr>Other Advantages of Pythonika</vt:lpstr>
      <vt:lpstr>Cloud Computing</vt:lpstr>
      <vt:lpstr>Cloud Computing</vt:lpstr>
      <vt:lpstr>IaaS :  Infrastructure-as-a-service</vt:lpstr>
      <vt:lpstr>SaaS : Software-as-a-service</vt:lpstr>
      <vt:lpstr>PaaS : Platform-as-a-service</vt:lpstr>
      <vt:lpstr>Google App Engine</vt:lpstr>
      <vt:lpstr>AppScale</vt:lpstr>
      <vt:lpstr>Pension Calculator as-a-service  </vt:lpstr>
      <vt:lpstr>Pension Calculator as-a-service  </vt:lpstr>
      <vt:lpstr>Pension Calculator as-a-service  </vt:lpstr>
      <vt:lpstr>Pension Calc Web App</vt:lpstr>
      <vt:lpstr>Pension Plan Costs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Public Pensions with Mathematica and Python II</dc:title>
  <dc:creator>Brian Drawert</dc:creator>
  <cp:lastModifiedBy>Brian Drawert</cp:lastModifiedBy>
  <cp:revision>79</cp:revision>
  <cp:lastPrinted>2013-10-18T18:29:14Z</cp:lastPrinted>
  <dcterms:created xsi:type="dcterms:W3CDTF">2013-10-15T19:23:04Z</dcterms:created>
  <dcterms:modified xsi:type="dcterms:W3CDTF">2013-10-18T23:45:07Z</dcterms:modified>
</cp:coreProperties>
</file>