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5" d="100"/>
          <a:sy n="115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2D4A7-03CC-C745-8813-F9C67C9EDD57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B7252-A58B-CD42-A566-C9BB96F4C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2C462-EA0B-F54A-A8E8-EAF12E40F782}" type="slidenum">
              <a:rPr lang="en-US"/>
              <a:pPr/>
              <a:t>2</a:t>
            </a:fld>
            <a:endParaRPr lang="en-US"/>
          </a:p>
        </p:txBody>
      </p:sp>
      <p:sp>
        <p:nvSpPr>
          <p:cNvPr id="201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DA6041-3A4A-6447-A995-46F9FF62804F}" type="slidenum">
              <a:rPr lang="en-US"/>
              <a:pPr/>
              <a:t>11</a:t>
            </a:fld>
            <a:endParaRPr lang="en-US"/>
          </a:p>
        </p:txBody>
      </p:sp>
      <p:sp>
        <p:nvSpPr>
          <p:cNvPr id="166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 threshold curve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EE726-C230-7846-B981-7B54D704DE81}" type="slidenum">
              <a:rPr lang="en-US"/>
              <a:pPr/>
              <a:t>12</a:t>
            </a:fld>
            <a:endParaRPr lang="en-US"/>
          </a:p>
        </p:txBody>
      </p:sp>
      <p:sp>
        <p:nvSpPr>
          <p:cNvPr id="150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29D33-AF49-B841-B88B-EF57930E6665}" type="slidenum">
              <a:rPr lang="en-US"/>
              <a:pPr/>
              <a:t>13</a:t>
            </a:fld>
            <a:endParaRPr lang="en-US"/>
          </a:p>
        </p:txBody>
      </p:sp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Name individual terrms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A8A47-D511-5346-993C-C95424550349}" type="slidenum">
              <a:rPr lang="en-US"/>
              <a:pPr/>
              <a:t>3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time scale…show a stochastic waveform</a:t>
            </a:r>
          </a:p>
          <a:p>
            <a:endParaRPr lang="en-US" dirty="0"/>
          </a:p>
          <a:p>
            <a:r>
              <a:rPr lang="en-US" dirty="0"/>
              <a:t>Change color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97B078-E297-3249-B298-46E36DA60DB5}" type="slidenum">
              <a:rPr lang="en-US"/>
              <a:pPr/>
              <a:t>4</a:t>
            </a:fld>
            <a:endParaRPr 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001608-C9BB-AE41-84B9-C9D55A0619E0}" type="slidenum">
              <a:rPr lang="en-US"/>
              <a:pPr/>
              <a:t>5</a:t>
            </a:fld>
            <a:endParaRPr 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784E1-7598-3540-A424-E255DB8BD608}" type="slidenum">
              <a:rPr lang="en-US"/>
              <a:pPr/>
              <a:t>6</a:t>
            </a:fld>
            <a:endParaRPr 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413942-E9A5-A74B-A065-9021EB70E269}" type="slidenum">
              <a:rPr lang="en-US"/>
              <a:pPr/>
              <a:t>7</a:t>
            </a:fld>
            <a:endParaRPr 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A2C4FC-FA50-D347-A45F-BD4A8B47CEC3}" type="slidenum">
              <a:rPr lang="en-US"/>
              <a:pPr/>
              <a:t>8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FF5F1-9BD3-3D47-9772-27B301F6A841}" type="slidenum">
              <a:rPr lang="en-US"/>
              <a:pPr/>
              <a:t>9</a:t>
            </a:fld>
            <a:endParaRPr lang="en-US"/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F5C0DF-CE0C-4B45-AB80-753C2868109B}" type="slidenum">
              <a:rPr lang="en-US"/>
              <a:pPr/>
              <a:t>10</a:t>
            </a:fld>
            <a:endParaRPr lang="en-US"/>
          </a:p>
        </p:txBody>
      </p:sp>
      <p:sp>
        <p:nvSpPr>
          <p:cNvPr id="112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Comment about zero</a:t>
            </a:r>
            <a:r>
              <a:rPr lang="en-US" baseline="0" dirty="0" smtClean="0"/>
              <a:t> reference in demos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6477000" cy="1995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4129088"/>
            <a:ext cx="6477000" cy="199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BD0CE217-890B-1547-BFEC-50897AFE8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1DFAF-BD1F-EF4D-B1A3-9B578C72799F}" type="datetimeFigureOut">
              <a:rPr lang="en-US" smtClean="0"/>
              <a:t>10/22/09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3EE49-61EC-6E49-BA44-B5D478656D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Relationship Id="rId6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w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39812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Helvetica"/>
              </a:rPr>
              <a:t>Characterizing the Neural Response to Electric Shocks Using Discrete-Time Delay Maps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David E. O’Gorman</a:t>
            </a:r>
          </a:p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Department of Biomedical Engineering</a:t>
            </a:r>
          </a:p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Boston University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C0226-00DC-4445-9A6D-1DA24DA4581B}" type="slidenum">
              <a:rPr lang="en-US"/>
              <a:pPr/>
              <a:t>10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Position on Home Path Determines </a:t>
            </a:r>
            <a:br>
              <a:rPr lang="en-US"/>
            </a:br>
            <a:r>
              <a:rPr lang="en-US"/>
              <a:t>Internal Time</a:t>
            </a:r>
          </a:p>
        </p:txBody>
      </p:sp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09800"/>
            <a:ext cx="6019800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7375525" y="514191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-1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6019800" y="2286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6553200" y="2895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4184650" y="1905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1517650" y="2681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4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1676400" y="3214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5</a:t>
            </a:r>
          </a:p>
        </p:txBody>
      </p:sp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1905000" y="3595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6</a:t>
            </a:r>
          </a:p>
        </p:txBody>
      </p:sp>
      <p:sp>
        <p:nvSpPr>
          <p:cNvPr id="106509" name="Text Box 13"/>
          <p:cNvSpPr txBox="1">
            <a:spLocks noChangeArrowheads="1"/>
          </p:cNvSpPr>
          <p:nvPr/>
        </p:nvSpPr>
        <p:spPr bwMode="auto">
          <a:xfrm>
            <a:off x="2051050" y="3824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7</a:t>
            </a:r>
          </a:p>
        </p:txBody>
      </p:sp>
      <p:sp>
        <p:nvSpPr>
          <p:cNvPr id="106510" name="Text Box 14"/>
          <p:cNvSpPr txBox="1">
            <a:spLocks noChangeArrowheads="1"/>
          </p:cNvSpPr>
          <p:nvPr/>
        </p:nvSpPr>
        <p:spPr bwMode="auto">
          <a:xfrm>
            <a:off x="2203450" y="4052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8</a:t>
            </a:r>
          </a:p>
        </p:txBody>
      </p:sp>
      <p:sp>
        <p:nvSpPr>
          <p:cNvPr id="106511" name="Text Box 15"/>
          <p:cNvSpPr txBox="1">
            <a:spLocks noChangeArrowheads="1"/>
          </p:cNvSpPr>
          <p:nvPr/>
        </p:nvSpPr>
        <p:spPr bwMode="auto">
          <a:xfrm>
            <a:off x="235585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9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2533650" y="42672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10</a:t>
            </a:r>
          </a:p>
        </p:txBody>
      </p:sp>
      <p:sp>
        <p:nvSpPr>
          <p:cNvPr id="106513" name="Text Box 17"/>
          <p:cNvSpPr txBox="1">
            <a:spLocks noChangeArrowheads="1"/>
          </p:cNvSpPr>
          <p:nvPr/>
        </p:nvSpPr>
        <p:spPr bwMode="auto">
          <a:xfrm>
            <a:off x="7080250" y="3922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0</a:t>
            </a:r>
          </a:p>
        </p:txBody>
      </p:sp>
      <p:sp>
        <p:nvSpPr>
          <p:cNvPr id="106519" name="Text Box 23"/>
          <p:cNvSpPr txBox="1">
            <a:spLocks noChangeArrowheads="1"/>
          </p:cNvSpPr>
          <p:nvPr/>
        </p:nvSpPr>
        <p:spPr bwMode="auto">
          <a:xfrm>
            <a:off x="238125" y="6457950"/>
            <a:ext cx="3124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/>
              <a:t>Adapted from </a:t>
            </a:r>
            <a:r>
              <a:rPr lang="en-US" sz="1000" dirty="0" err="1"/>
              <a:t>Rabinovitch</a:t>
            </a:r>
            <a:r>
              <a:rPr lang="en-US" sz="1000" dirty="0"/>
              <a:t> et al</a:t>
            </a:r>
            <a:r>
              <a:rPr lang="en-US" sz="1000" dirty="0" smtClean="0"/>
              <a:t>., Phys. Rev. E. </a:t>
            </a:r>
            <a:r>
              <a:rPr lang="en-US" sz="1000" dirty="0"/>
              <a:t>(1994).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FDB2E-53D7-E543-811B-F5B7A82AD70E}" type="slidenum">
              <a:rPr lang="en-US"/>
              <a:pPr/>
              <a:t>11</a:t>
            </a:fld>
            <a:endParaRPr 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Shock Resets the </a:t>
            </a:r>
            <a:r>
              <a:rPr lang="en-US" dirty="0"/>
              <a:t>Internal </a:t>
            </a:r>
            <a:r>
              <a:rPr lang="en-US" dirty="0" smtClean="0"/>
              <a:t>Time </a:t>
            </a:r>
            <a:endParaRPr lang="en-US" dirty="0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315200"/>
            <a:ext cx="6477000" cy="4144963"/>
          </a:xfrm>
        </p:spPr>
        <p:txBody>
          <a:bodyPr/>
          <a:lstStyle/>
          <a:p>
            <a:endParaRPr lang="en-US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600200" y="1782763"/>
            <a:ext cx="6248400" cy="4313237"/>
            <a:chOff x="1008" y="1123"/>
            <a:chExt cx="3936" cy="2717"/>
          </a:xfrm>
        </p:grpSpPr>
        <p:pic>
          <p:nvPicPr>
            <p:cNvPr id="16589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8" y="1642"/>
              <a:ext cx="3936" cy="2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5894" name="Text Box 6"/>
            <p:cNvSpPr txBox="1">
              <a:spLocks noChangeArrowheads="1"/>
            </p:cNvSpPr>
            <p:nvPr/>
          </p:nvSpPr>
          <p:spPr bwMode="auto">
            <a:xfrm>
              <a:off x="4464" y="3489"/>
              <a:ext cx="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-1</a:t>
              </a:r>
            </a:p>
          </p:txBody>
        </p:sp>
        <p:sp>
          <p:nvSpPr>
            <p:cNvPr id="165895" name="Text Box 7"/>
            <p:cNvSpPr txBox="1">
              <a:spLocks noChangeArrowheads="1"/>
            </p:cNvSpPr>
            <p:nvPr/>
          </p:nvSpPr>
          <p:spPr bwMode="auto">
            <a:xfrm>
              <a:off x="3648" y="169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2</a:t>
              </a:r>
            </a:p>
          </p:txBody>
        </p:sp>
        <p:sp>
          <p:nvSpPr>
            <p:cNvPr id="165896" name="Text Box 8"/>
            <p:cNvSpPr txBox="1">
              <a:spLocks noChangeArrowheads="1"/>
            </p:cNvSpPr>
            <p:nvPr/>
          </p:nvSpPr>
          <p:spPr bwMode="auto">
            <a:xfrm>
              <a:off x="3984" y="2074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1</a:t>
              </a:r>
            </a:p>
          </p:txBody>
        </p:sp>
        <p:sp>
          <p:nvSpPr>
            <p:cNvPr id="165897" name="Text Box 9"/>
            <p:cNvSpPr txBox="1">
              <a:spLocks noChangeArrowheads="1"/>
            </p:cNvSpPr>
            <p:nvPr/>
          </p:nvSpPr>
          <p:spPr bwMode="auto">
            <a:xfrm>
              <a:off x="2636" y="1488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3</a:t>
              </a:r>
            </a:p>
          </p:txBody>
        </p:sp>
        <p:sp>
          <p:nvSpPr>
            <p:cNvPr id="165898" name="Text Box 10"/>
            <p:cNvSpPr txBox="1">
              <a:spLocks noChangeArrowheads="1"/>
            </p:cNvSpPr>
            <p:nvPr/>
          </p:nvSpPr>
          <p:spPr bwMode="auto">
            <a:xfrm>
              <a:off x="1100" y="1939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4</a:t>
              </a:r>
            </a:p>
          </p:txBody>
        </p:sp>
        <p:sp>
          <p:nvSpPr>
            <p:cNvPr id="165899" name="Text Box 11"/>
            <p:cNvSpPr txBox="1">
              <a:spLocks noChangeArrowheads="1"/>
            </p:cNvSpPr>
            <p:nvPr/>
          </p:nvSpPr>
          <p:spPr bwMode="auto">
            <a:xfrm>
              <a:off x="1244" y="227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5</a:t>
              </a:r>
            </a:p>
          </p:txBody>
        </p:sp>
        <p:sp>
          <p:nvSpPr>
            <p:cNvPr id="165900" name="Text Box 12"/>
            <p:cNvSpPr txBox="1">
              <a:spLocks noChangeArrowheads="1"/>
            </p:cNvSpPr>
            <p:nvPr/>
          </p:nvSpPr>
          <p:spPr bwMode="auto">
            <a:xfrm>
              <a:off x="1392" y="250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6</a:t>
              </a:r>
            </a:p>
          </p:txBody>
        </p:sp>
        <p:sp>
          <p:nvSpPr>
            <p:cNvPr id="165901" name="Text Box 13"/>
            <p:cNvSpPr txBox="1">
              <a:spLocks noChangeArrowheads="1"/>
            </p:cNvSpPr>
            <p:nvPr/>
          </p:nvSpPr>
          <p:spPr bwMode="auto">
            <a:xfrm>
              <a:off x="1488" y="2659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7</a:t>
              </a:r>
            </a:p>
          </p:txBody>
        </p:sp>
        <p:sp>
          <p:nvSpPr>
            <p:cNvPr id="165902" name="Text Box 14"/>
            <p:cNvSpPr txBox="1">
              <a:spLocks noChangeArrowheads="1"/>
            </p:cNvSpPr>
            <p:nvPr/>
          </p:nvSpPr>
          <p:spPr bwMode="auto">
            <a:xfrm>
              <a:off x="1728" y="274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9</a:t>
              </a:r>
            </a:p>
          </p:txBody>
        </p:sp>
        <p:sp>
          <p:nvSpPr>
            <p:cNvPr id="165903" name="Text Box 15"/>
            <p:cNvSpPr txBox="1">
              <a:spLocks noChangeArrowheads="1"/>
            </p:cNvSpPr>
            <p:nvPr/>
          </p:nvSpPr>
          <p:spPr bwMode="auto">
            <a:xfrm>
              <a:off x="1836" y="2746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10</a:t>
              </a:r>
            </a:p>
          </p:txBody>
        </p:sp>
        <p:sp>
          <p:nvSpPr>
            <p:cNvPr id="165904" name="Text Box 16"/>
            <p:cNvSpPr txBox="1">
              <a:spLocks noChangeArrowheads="1"/>
            </p:cNvSpPr>
            <p:nvPr/>
          </p:nvSpPr>
          <p:spPr bwMode="auto">
            <a:xfrm>
              <a:off x="4268" y="2698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dirty="0"/>
                <a:t>0</a:t>
              </a:r>
            </a:p>
          </p:txBody>
        </p:sp>
        <p:sp>
          <p:nvSpPr>
            <p:cNvPr id="165905" name="Text Box 17"/>
            <p:cNvSpPr txBox="1">
              <a:spLocks noChangeArrowheads="1"/>
            </p:cNvSpPr>
            <p:nvPr/>
          </p:nvSpPr>
          <p:spPr bwMode="auto">
            <a:xfrm>
              <a:off x="1580" y="2707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8</a:t>
              </a:r>
            </a:p>
          </p:txBody>
        </p:sp>
        <p:sp>
          <p:nvSpPr>
            <p:cNvPr id="165907" name="Freeform 19"/>
            <p:cNvSpPr>
              <a:spLocks noChangeAspect="1"/>
            </p:cNvSpPr>
            <p:nvPr/>
          </p:nvSpPr>
          <p:spPr bwMode="auto">
            <a:xfrm rot="16388128">
              <a:off x="2577" y="360"/>
              <a:ext cx="120" cy="20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4" y="816"/>
                </a:cxn>
                <a:cxn ang="0">
                  <a:pos x="144" y="1488"/>
                </a:cxn>
              </a:cxnLst>
              <a:rect l="0" t="0" r="r" b="b"/>
              <a:pathLst>
                <a:path w="1128" h="1488">
                  <a:moveTo>
                    <a:pt x="0" y="0"/>
                  </a:moveTo>
                  <a:cubicBezTo>
                    <a:pt x="540" y="284"/>
                    <a:pt x="1080" y="568"/>
                    <a:pt x="1104" y="816"/>
                  </a:cubicBezTo>
                  <a:cubicBezTo>
                    <a:pt x="1128" y="1064"/>
                    <a:pt x="304" y="1376"/>
                    <a:pt x="144" y="1488"/>
                  </a:cubicBezTo>
                </a:path>
              </a:pathLst>
            </a:custGeom>
            <a:noFill/>
            <a:ln w="31750" cmpd="sng">
              <a:solidFill>
                <a:srgbClr val="CC3300"/>
              </a:solidFill>
              <a:round/>
              <a:headEnd type="stealth" w="lg" len="lg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08" name="Text Box 20"/>
            <p:cNvSpPr txBox="1">
              <a:spLocks noChangeArrowheads="1"/>
            </p:cNvSpPr>
            <p:nvPr/>
          </p:nvSpPr>
          <p:spPr bwMode="auto">
            <a:xfrm>
              <a:off x="2192" y="1123"/>
              <a:ext cx="85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200" dirty="0"/>
                <a:t>Time </a:t>
              </a:r>
              <a:r>
                <a:rPr lang="en-US" sz="1200" dirty="0" smtClean="0"/>
                <a:t>(</a:t>
              </a:r>
              <a:r>
                <a:rPr lang="en-US" sz="1200" dirty="0" err="1" smtClean="0"/>
                <a:t>τ</a:t>
              </a:r>
              <a:r>
                <a:rPr lang="en-US" sz="1200" dirty="0" smtClean="0">
                  <a:sym typeface="Mathematica1" pitchFamily="2" charset="2"/>
                </a:rPr>
                <a:t>) </a:t>
              </a:r>
              <a:r>
                <a:rPr lang="en-US" sz="1200" dirty="0"/>
                <a:t>increasing</a:t>
              </a:r>
            </a:p>
          </p:txBody>
        </p:sp>
        <p:sp>
          <p:nvSpPr>
            <p:cNvPr id="165911" name="Line 23"/>
            <p:cNvSpPr>
              <a:spLocks noChangeShapeType="1"/>
            </p:cNvSpPr>
            <p:nvPr/>
          </p:nvSpPr>
          <p:spPr bwMode="auto">
            <a:xfrm>
              <a:off x="1728" y="2640"/>
              <a:ext cx="23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12" name="Freeform 24"/>
            <p:cNvSpPr>
              <a:spLocks/>
            </p:cNvSpPr>
            <p:nvPr/>
          </p:nvSpPr>
          <p:spPr bwMode="auto">
            <a:xfrm>
              <a:off x="1392" y="2064"/>
              <a:ext cx="336" cy="384"/>
            </a:xfrm>
            <a:custGeom>
              <a:avLst/>
              <a:gdLst/>
              <a:ahLst/>
              <a:cxnLst>
                <a:cxn ang="0">
                  <a:pos x="192" y="384"/>
                </a:cxn>
                <a:cxn ang="0">
                  <a:pos x="336" y="192"/>
                </a:cxn>
                <a:cxn ang="0">
                  <a:pos x="192" y="48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192" y="384"/>
                  </a:moveTo>
                  <a:cubicBezTo>
                    <a:pt x="264" y="316"/>
                    <a:pt x="336" y="248"/>
                    <a:pt x="336" y="192"/>
                  </a:cubicBezTo>
                  <a:cubicBezTo>
                    <a:pt x="336" y="136"/>
                    <a:pt x="248" y="80"/>
                    <a:pt x="192" y="48"/>
                  </a:cubicBezTo>
                  <a:cubicBezTo>
                    <a:pt x="136" y="16"/>
                    <a:pt x="68" y="8"/>
                    <a:pt x="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15" name="Freeform 27"/>
            <p:cNvSpPr>
              <a:spLocks/>
            </p:cNvSpPr>
            <p:nvPr/>
          </p:nvSpPr>
          <p:spPr bwMode="auto">
            <a:xfrm>
              <a:off x="4176" y="2448"/>
              <a:ext cx="480" cy="144"/>
            </a:xfrm>
            <a:custGeom>
              <a:avLst/>
              <a:gdLst/>
              <a:ahLst/>
              <a:cxnLst>
                <a:cxn ang="0">
                  <a:pos x="48" y="56"/>
                </a:cxn>
                <a:cxn ang="0">
                  <a:pos x="288" y="56"/>
                </a:cxn>
                <a:cxn ang="0">
                  <a:pos x="288" y="8"/>
                </a:cxn>
                <a:cxn ang="0">
                  <a:pos x="0" y="8"/>
                </a:cxn>
              </a:cxnLst>
              <a:rect l="0" t="0" r="r" b="b"/>
              <a:pathLst>
                <a:path w="336" h="64">
                  <a:moveTo>
                    <a:pt x="48" y="56"/>
                  </a:moveTo>
                  <a:cubicBezTo>
                    <a:pt x="148" y="60"/>
                    <a:pt x="248" y="64"/>
                    <a:pt x="288" y="56"/>
                  </a:cubicBezTo>
                  <a:cubicBezTo>
                    <a:pt x="328" y="48"/>
                    <a:pt x="336" y="16"/>
                    <a:pt x="288" y="8"/>
                  </a:cubicBezTo>
                  <a:cubicBezTo>
                    <a:pt x="240" y="0"/>
                    <a:pt x="48" y="8"/>
                    <a:pt x="0" y="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4A246-E7E7-B74B-B5E6-B240FCC8CFFC}" type="slidenum">
              <a:rPr lang="en-US"/>
              <a:pPr/>
              <a:t>12</a:t>
            </a:fld>
            <a:endParaRPr lang="en-US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Time-Resetting Curve Characterizes the Effect of a Single</a:t>
            </a:r>
            <a:r>
              <a:rPr lang="en-US" dirty="0" smtClean="0"/>
              <a:t> Shock</a:t>
            </a:r>
            <a:endParaRPr lang="en-US" dirty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315200"/>
            <a:ext cx="6477000" cy="4144963"/>
          </a:xfrm>
        </p:spPr>
        <p:txBody>
          <a:bodyPr/>
          <a:lstStyle/>
          <a:p>
            <a:endParaRPr lang="en-US"/>
          </a:p>
        </p:txBody>
      </p:sp>
      <p:pic>
        <p:nvPicPr>
          <p:cNvPr id="149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362200"/>
            <a:ext cx="6242050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95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343525"/>
            <a:ext cx="23622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9511" name="Freeform 7"/>
          <p:cNvSpPr>
            <a:spLocks noChangeAspect="1"/>
          </p:cNvSpPr>
          <p:nvPr/>
        </p:nvSpPr>
        <p:spPr bwMode="auto">
          <a:xfrm rot="16388128">
            <a:off x="1328737" y="4629151"/>
            <a:ext cx="100013" cy="13001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04" y="816"/>
              </a:cxn>
              <a:cxn ang="0">
                <a:pos x="144" y="1488"/>
              </a:cxn>
            </a:cxnLst>
            <a:rect l="0" t="0" r="r" b="b"/>
            <a:pathLst>
              <a:path w="1128" h="1488">
                <a:moveTo>
                  <a:pt x="0" y="0"/>
                </a:moveTo>
                <a:cubicBezTo>
                  <a:pt x="540" y="284"/>
                  <a:pt x="1080" y="568"/>
                  <a:pt x="1104" y="816"/>
                </a:cubicBezTo>
                <a:cubicBezTo>
                  <a:pt x="1128" y="1064"/>
                  <a:pt x="304" y="1376"/>
                  <a:pt x="144" y="1488"/>
                </a:cubicBezTo>
              </a:path>
            </a:pathLst>
          </a:custGeom>
          <a:noFill/>
          <a:ln w="22225" cmpd="sng">
            <a:solidFill>
              <a:schemeClr val="tx1"/>
            </a:solidFill>
            <a:round/>
            <a:headEnd type="stealth" w="lg" len="lg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513" name="Text Box 9"/>
          <p:cNvSpPr txBox="1">
            <a:spLocks noChangeArrowheads="1"/>
          </p:cNvSpPr>
          <p:nvPr/>
        </p:nvSpPr>
        <p:spPr bwMode="auto">
          <a:xfrm>
            <a:off x="1308100" y="4876800"/>
            <a:ext cx="2744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 err="1" smtClean="0">
                <a:sym typeface="Mathematica1" pitchFamily="2" charset="2"/>
              </a:rPr>
              <a:t>τ</a:t>
            </a:r>
            <a:endParaRPr lang="en-US" dirty="0">
              <a:sym typeface="Mathematica1" pitchFamily="2" charset="2"/>
            </a:endParaRPr>
          </a:p>
        </p:txBody>
      </p:sp>
      <p:sp>
        <p:nvSpPr>
          <p:cNvPr id="149514" name="Text Box 10"/>
          <p:cNvSpPr txBox="1">
            <a:spLocks noChangeArrowheads="1"/>
          </p:cNvSpPr>
          <p:nvPr/>
        </p:nvSpPr>
        <p:spPr bwMode="auto">
          <a:xfrm>
            <a:off x="5165725" y="2376488"/>
            <a:ext cx="854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/>
              <a:t>S</a:t>
            </a:r>
            <a:r>
              <a:rPr lang="en-US" dirty="0" smtClean="0"/>
              <a:t>(τ)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D4C2-1488-AA43-A6FE-ED7D983E8290}" type="slidenum">
              <a:rPr lang="en-US"/>
              <a:pPr/>
              <a:t>13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Response to Shock Trains is Determined </a:t>
            </a:r>
            <a:r>
              <a:rPr lang="en-US" sz="3600" dirty="0"/>
              <a:t>by Shifting the Time-Resetting Curve (S)</a:t>
            </a:r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349069"/>
            <a:ext cx="62484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9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081213"/>
            <a:ext cx="526256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1524000" y="25908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/>
              <a:t>Internal time before n+1</a:t>
            </a:r>
            <a:r>
              <a:rPr lang="en-US" sz="1000" baseline="30000"/>
              <a:t>th</a:t>
            </a:r>
            <a:r>
              <a:rPr lang="en-US" sz="1000"/>
              <a:t> pulse</a:t>
            </a: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200400" y="2574925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/>
              <a:t>Pulse-train response curve</a:t>
            </a: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5105400" y="2574925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/>
              <a:t>Time-resetting curve shifted by stimulus period </a:t>
            </a:r>
            <a:r>
              <a:rPr lang="en-US" sz="1000" i="1"/>
              <a:t>T</a:t>
            </a:r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6680200" y="4708525"/>
            <a:ext cx="1244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b="1">
                <a:solidFill>
                  <a:srgbClr val="CC3300"/>
                </a:solidFill>
              </a:rPr>
              <a:t>Home Path</a:t>
            </a:r>
          </a:p>
        </p:txBody>
      </p:sp>
      <p:sp>
        <p:nvSpPr>
          <p:cNvPr id="118795" name="Oval 11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0066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6" name="Oval 12"/>
          <p:cNvSpPr>
            <a:spLocks noChangeArrowheads="1"/>
          </p:cNvSpPr>
          <p:nvPr/>
        </p:nvSpPr>
        <p:spPr bwMode="auto">
          <a:xfrm>
            <a:off x="2438400" y="4724400"/>
            <a:ext cx="152400" cy="152400"/>
          </a:xfrm>
          <a:prstGeom prst="ellipse">
            <a:avLst/>
          </a:prstGeom>
          <a:solidFill>
            <a:srgbClr val="0066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7" name="Oval 13"/>
          <p:cNvSpPr>
            <a:spLocks noChangeArrowheads="1"/>
          </p:cNvSpPr>
          <p:nvPr/>
        </p:nvSpPr>
        <p:spPr bwMode="auto">
          <a:xfrm>
            <a:off x="1981200" y="3733800"/>
            <a:ext cx="152400" cy="152400"/>
          </a:xfrm>
          <a:prstGeom prst="ellipse">
            <a:avLst/>
          </a:prstGeom>
          <a:solidFill>
            <a:srgbClr val="0066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5" name="Text Box 21"/>
          <p:cNvSpPr txBox="1">
            <a:spLocks noChangeArrowheads="1"/>
          </p:cNvSpPr>
          <p:nvPr/>
        </p:nvSpPr>
        <p:spPr bwMode="auto">
          <a:xfrm>
            <a:off x="1371600" y="3505200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(</a:t>
            </a:r>
            <a:r>
              <a:rPr lang="en-US" dirty="0" err="1" smtClean="0">
                <a:sym typeface="Mathematica1" pitchFamily="2" charset="2"/>
              </a:rPr>
              <a:t>τ</a:t>
            </a:r>
            <a:r>
              <a:rPr lang="en-US" baseline="-25000" dirty="0" err="1" smtClean="0">
                <a:sym typeface="Mathematica1" pitchFamily="2" charset="2"/>
              </a:rPr>
              <a:t>n</a:t>
            </a:r>
            <a:r>
              <a:rPr lang="en-US" dirty="0" smtClean="0">
                <a:sym typeface="Mathematica1" pitchFamily="2" charset="2"/>
              </a:rPr>
              <a:t>)</a:t>
            </a:r>
            <a:endParaRPr lang="en-US" dirty="0">
              <a:sym typeface="Mathematica1" pitchFamily="2" charset="2"/>
            </a:endParaRPr>
          </a:p>
        </p:txBody>
      </p:sp>
      <p:sp>
        <p:nvSpPr>
          <p:cNvPr id="118806" name="Text Box 22"/>
          <p:cNvSpPr txBox="1">
            <a:spLocks noChangeArrowheads="1"/>
          </p:cNvSpPr>
          <p:nvPr/>
        </p:nvSpPr>
        <p:spPr bwMode="auto">
          <a:xfrm>
            <a:off x="2239962" y="4724400"/>
            <a:ext cx="396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 err="1" smtClean="0">
                <a:sym typeface="Mathematica1" pitchFamily="2" charset="2"/>
              </a:rPr>
              <a:t>τ</a:t>
            </a:r>
            <a:r>
              <a:rPr lang="en-US" baseline="-25000" dirty="0" err="1" smtClean="0">
                <a:sym typeface="Mathematica1" pitchFamily="2" charset="2"/>
              </a:rPr>
              <a:t>n</a:t>
            </a:r>
            <a:endParaRPr lang="en-US" baseline="-25000" dirty="0">
              <a:sym typeface="Mathematica1" pitchFamily="2" charset="2"/>
            </a:endParaRPr>
          </a:p>
        </p:txBody>
      </p:sp>
      <p:sp>
        <p:nvSpPr>
          <p:cNvPr id="118810" name="Line 26"/>
          <p:cNvSpPr>
            <a:spLocks noChangeShapeType="1"/>
          </p:cNvSpPr>
          <p:nvPr/>
        </p:nvSpPr>
        <p:spPr bwMode="auto">
          <a:xfrm>
            <a:off x="1752600" y="3886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2" name="Line 28"/>
          <p:cNvSpPr>
            <a:spLocks noChangeShapeType="1"/>
          </p:cNvSpPr>
          <p:nvPr/>
        </p:nvSpPr>
        <p:spPr bwMode="auto">
          <a:xfrm>
            <a:off x="1828800" y="3886200"/>
            <a:ext cx="2286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4" name="Freeform 30"/>
          <p:cNvSpPr>
            <a:spLocks/>
          </p:cNvSpPr>
          <p:nvPr/>
        </p:nvSpPr>
        <p:spPr bwMode="auto">
          <a:xfrm>
            <a:off x="2209800" y="3810000"/>
            <a:ext cx="520700" cy="914400"/>
          </a:xfrm>
          <a:custGeom>
            <a:avLst/>
            <a:gdLst/>
            <a:ahLst/>
            <a:cxnLst>
              <a:cxn ang="0">
                <a:pos x="240" y="576"/>
              </a:cxn>
              <a:cxn ang="0">
                <a:pos x="288" y="240"/>
              </a:cxn>
              <a:cxn ang="0">
                <a:pos x="0" y="0"/>
              </a:cxn>
            </a:cxnLst>
            <a:rect l="0" t="0" r="r" b="b"/>
            <a:pathLst>
              <a:path w="328" h="576">
                <a:moveTo>
                  <a:pt x="240" y="576"/>
                </a:moveTo>
                <a:cubicBezTo>
                  <a:pt x="284" y="456"/>
                  <a:pt x="328" y="336"/>
                  <a:pt x="288" y="240"/>
                </a:cubicBezTo>
                <a:cubicBezTo>
                  <a:pt x="248" y="144"/>
                  <a:pt x="48" y="40"/>
                  <a:pt x="0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5" name="Text Box 31"/>
          <p:cNvSpPr txBox="1">
            <a:spLocks noChangeArrowheads="1"/>
          </p:cNvSpPr>
          <p:nvPr/>
        </p:nvSpPr>
        <p:spPr bwMode="auto">
          <a:xfrm>
            <a:off x="1600200" y="3951288"/>
            <a:ext cx="33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/>
              <a:t>T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1858962" y="4339193"/>
            <a:ext cx="579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 smtClean="0">
                <a:sym typeface="Mathematica1" pitchFamily="2" charset="2"/>
              </a:rPr>
              <a:t>τ</a:t>
            </a:r>
            <a:r>
              <a:rPr lang="en-US" baseline="-25000" dirty="0" smtClean="0">
                <a:sym typeface="Mathematica1" pitchFamily="2" charset="2"/>
              </a:rPr>
              <a:t>n+1</a:t>
            </a:r>
            <a:endParaRPr lang="en-US" baseline="-25000" dirty="0">
              <a:sym typeface="Mathematica1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Demos On</a:t>
            </a:r>
            <a:r>
              <a:rPr lang="en-US" dirty="0" smtClean="0"/>
              <a:t> Time</a:t>
            </a:r>
            <a:r>
              <a:rPr lang="en-US" dirty="0" smtClean="0"/>
              <a:t>-Resetting</a:t>
            </a:r>
            <a:r>
              <a:rPr lang="en-US" dirty="0" smtClean="0"/>
              <a:t> Induced by Electrical 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 1: FN Response Rapidly Joins the Home Trajectory</a:t>
            </a:r>
          </a:p>
          <a:p>
            <a:r>
              <a:rPr lang="en-US" dirty="0" smtClean="0"/>
              <a:t>Demo 2: An Illustration of Time-Resetting in the FN Model</a:t>
            </a:r>
          </a:p>
          <a:p>
            <a:r>
              <a:rPr lang="en-US" dirty="0" smtClean="0"/>
              <a:t>Demo 3:</a:t>
            </a:r>
            <a:r>
              <a:rPr lang="en-US" dirty="0" smtClean="0"/>
              <a:t> Iterating the </a:t>
            </a:r>
            <a:r>
              <a:rPr lang="en-US" dirty="0" smtClean="0"/>
              <a:t>Shifted Time-Resetting Map to Determine the Neural Response to Shock Trains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2D23C-AE29-8841-9097-1A7D7D7E6233}" type="slidenum">
              <a:rPr lang="en-US"/>
              <a:pPr/>
              <a:t>2</a:t>
            </a:fld>
            <a:endParaRPr 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Neural Response to Shock Trains</a:t>
            </a:r>
            <a:endParaRPr lang="en-US" dirty="0"/>
          </a:p>
        </p:txBody>
      </p:sp>
      <p:sp>
        <p:nvSpPr>
          <p:cNvPr id="200707" name="Text Box 3"/>
          <p:cNvSpPr txBox="1">
            <a:spLocks noChangeArrowheads="1"/>
          </p:cNvSpPr>
          <p:nvPr/>
        </p:nvSpPr>
        <p:spPr bwMode="auto">
          <a:xfrm>
            <a:off x="228600" y="1676221"/>
            <a:ext cx="1600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 smtClean="0"/>
              <a:t>Voltage response of neuron to shocks</a:t>
            </a:r>
            <a:endParaRPr lang="en-US" b="1" dirty="0"/>
          </a:p>
        </p:txBody>
      </p:sp>
      <p:sp>
        <p:nvSpPr>
          <p:cNvPr id="200708" name="Line 4"/>
          <p:cNvSpPr>
            <a:spLocks noChangeShapeType="1"/>
          </p:cNvSpPr>
          <p:nvPr/>
        </p:nvSpPr>
        <p:spPr bwMode="auto">
          <a:xfrm>
            <a:off x="2101850" y="52466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709" name="Line 5"/>
          <p:cNvSpPr>
            <a:spLocks noChangeShapeType="1"/>
          </p:cNvSpPr>
          <p:nvPr/>
        </p:nvSpPr>
        <p:spPr bwMode="auto">
          <a:xfrm rot="-5400000">
            <a:off x="1873250" y="501808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710" name="Text Box 6"/>
          <p:cNvSpPr txBox="1">
            <a:spLocks noChangeArrowheads="1"/>
          </p:cNvSpPr>
          <p:nvPr/>
        </p:nvSpPr>
        <p:spPr bwMode="auto">
          <a:xfrm>
            <a:off x="2057400" y="4648200"/>
            <a:ext cx="785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Voltage</a:t>
            </a:r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2540000" y="5105400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/>
              <a:t>t</a:t>
            </a:r>
          </a:p>
        </p:txBody>
      </p:sp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28600" y="3352800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dirty="0" smtClean="0"/>
              <a:t>The Fitzhugh-</a:t>
            </a:r>
            <a:r>
              <a:rPr lang="en-US" b="1" dirty="0" err="1" smtClean="0"/>
              <a:t>Nagumo</a:t>
            </a:r>
            <a:r>
              <a:rPr lang="en-US" b="1" dirty="0" smtClean="0"/>
              <a:t> (FN) model</a:t>
            </a:r>
            <a:endParaRPr lang="en-US" b="1" dirty="0"/>
          </a:p>
        </p:txBody>
      </p:sp>
      <p:pic>
        <p:nvPicPr>
          <p:cNvPr id="20071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600200"/>
            <a:ext cx="65532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7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352800"/>
            <a:ext cx="6553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0716" name="Text Box 12"/>
          <p:cNvSpPr txBox="1">
            <a:spLocks noChangeArrowheads="1"/>
          </p:cNvSpPr>
          <p:nvPr/>
        </p:nvSpPr>
        <p:spPr bwMode="auto">
          <a:xfrm>
            <a:off x="381000" y="6384925"/>
            <a:ext cx="2971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/>
              <a:t>Adapted from </a:t>
            </a:r>
            <a:r>
              <a:rPr lang="en-US" sz="1000" dirty="0" err="1"/>
              <a:t>Kapan</a:t>
            </a:r>
            <a:r>
              <a:rPr lang="en-US" sz="1000" dirty="0"/>
              <a:t> et al</a:t>
            </a:r>
            <a:r>
              <a:rPr lang="en-US" sz="1000" dirty="0" smtClean="0"/>
              <a:t>., Phys. Rev. </a:t>
            </a:r>
            <a:r>
              <a:rPr lang="en-US" sz="1000" dirty="0" err="1" smtClean="0"/>
              <a:t>Lett</a:t>
            </a:r>
            <a:r>
              <a:rPr lang="en-US" sz="1000" dirty="0" smtClean="0"/>
              <a:t>., </a:t>
            </a:r>
            <a:r>
              <a:rPr lang="en-US" sz="1000" dirty="0"/>
              <a:t>1996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52400"/>
            <a:ext cx="7239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Models of the Neural Response to Shocks</a:t>
            </a:r>
            <a:endParaRPr lang="en-US" sz="3200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933575" y="5845175"/>
            <a:ext cx="2743200" cy="479425"/>
          </a:xfrm>
          <a:noFill/>
          <a:ln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33575" y="6259513"/>
            <a:ext cx="1981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819150" y="5924550"/>
            <a:ext cx="10699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>
                <a:ea typeface="Arial" pitchFamily="-65" charset="0"/>
                <a:cs typeface="Arial" pitchFamily="-65" charset="0"/>
              </a:rPr>
              <a:t>FN Equations: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25413" y="2393950"/>
            <a:ext cx="9128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C3300"/>
                </a:solidFill>
                <a:ea typeface="Arial" pitchFamily="-65" charset="0"/>
                <a:cs typeface="Arial" pitchFamily="-65" charset="0"/>
              </a:rPr>
              <a:t>Excitation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23825" y="4325938"/>
            <a:ext cx="1247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CC3300"/>
                </a:solidFill>
                <a:ea typeface="Arial" pitchFamily="-65" charset="0"/>
                <a:cs typeface="Arial" pitchFamily="-65" charset="0"/>
              </a:rPr>
              <a:t>Refractoriness</a:t>
            </a:r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3500" y="1312863"/>
            <a:ext cx="6553200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6207125" y="1936750"/>
          <a:ext cx="2006600" cy="266700"/>
        </p:xfrm>
        <a:graphic>
          <a:graphicData uri="http://schemas.openxmlformats.org/presentationml/2006/ole">
            <p:oleObj spid="_x0000_s17410" name="Equation" r:id="rId7" imgW="2006280" imgH="266400" progId="">
              <p:embed/>
            </p:oleObj>
          </a:graphicData>
        </a:graphic>
      </p:graphicFrame>
      <p:graphicFrame>
        <p:nvGraphicFramePr>
          <p:cNvPr id="7179" name="Object 11"/>
          <p:cNvGraphicFramePr>
            <a:graphicFrameLocks noChangeAspect="1"/>
          </p:cNvGraphicFramePr>
          <p:nvPr>
            <p:ph sz="half" idx="2"/>
          </p:nvPr>
        </p:nvGraphicFramePr>
        <p:xfrm>
          <a:off x="6527800" y="3976688"/>
          <a:ext cx="1955800" cy="266700"/>
        </p:xfrm>
        <a:graphic>
          <a:graphicData uri="http://schemas.openxmlformats.org/presentationml/2006/ole">
            <p:oleObj spid="_x0000_s17411" name="Equation" r:id="rId8" imgW="1955520" imgH="2664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788BD-C25C-AE49-AD9A-BE98905D99AC}" type="slidenum">
              <a:rPr lang="en-US"/>
              <a:pPr/>
              <a:t>4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2390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Model Response To Shock Trains</a:t>
            </a:r>
            <a:br>
              <a:rPr lang="en-US" sz="3600" dirty="0" smtClean="0"/>
            </a:br>
            <a:r>
              <a:rPr lang="en-US" sz="3600" dirty="0" smtClean="0"/>
              <a:t>(Large </a:t>
            </a:r>
            <a:r>
              <a:rPr lang="en-US" sz="3600" dirty="0" err="1" smtClean="0"/>
              <a:t>interpulse</a:t>
            </a:r>
            <a:r>
              <a:rPr lang="en-US" sz="3600" dirty="0" smtClean="0"/>
              <a:t> time T)</a:t>
            </a:r>
            <a:endParaRPr lang="en-US" sz="3600" dirty="0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4388" y="1343025"/>
            <a:ext cx="4183062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B9B4E-72F5-A340-8483-B2FCC1E944C1}" type="slidenum">
              <a:rPr lang="en-US"/>
              <a:pPr/>
              <a:t>5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Phase-Plane Plot of Response</a:t>
            </a:r>
            <a:endParaRPr lang="en-US" dirty="0"/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209800"/>
            <a:ext cx="494665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657600" y="5334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/>
              <a:t>x</a:t>
            </a: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4054475" y="5599113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V="1">
            <a:off x="1981200" y="2819400"/>
            <a:ext cx="0" cy="838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524000" y="3048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/>
              <a:t>y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962400" y="41910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66CC"/>
                </a:solidFill>
              </a:rPr>
              <a:t>Threshold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2743200" y="48768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rgbClr val="0066CC"/>
                </a:solidFill>
              </a:rPr>
              <a:t>Rest</a:t>
            </a:r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 rot="3876499">
            <a:off x="5276850" y="4397375"/>
            <a:ext cx="276225" cy="136525"/>
          </a:xfrm>
          <a:prstGeom prst="triangle">
            <a:avLst>
              <a:gd name="adj" fmla="val 5629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 rot="3876499">
            <a:off x="5584825" y="4641850"/>
            <a:ext cx="276225" cy="136525"/>
          </a:xfrm>
          <a:prstGeom prst="triangle">
            <a:avLst>
              <a:gd name="adj" fmla="val 56292"/>
            </a:avLst>
          </a:prstGeom>
          <a:solidFill>
            <a:srgbClr val="CC3300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2F256-3B98-284A-9CD1-6B77FC54BD74}" type="slidenum">
              <a:rPr lang="en-US"/>
              <a:pPr/>
              <a:t>6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 Response To Shock Trains</a:t>
            </a:r>
            <a:br>
              <a:rPr lang="en-US" dirty="0" smtClean="0"/>
            </a:br>
            <a:r>
              <a:rPr lang="en-US" dirty="0" smtClean="0"/>
              <a:t>(Small </a:t>
            </a:r>
            <a:r>
              <a:rPr lang="en-US" dirty="0" err="1" smtClean="0"/>
              <a:t>interpulse</a:t>
            </a:r>
            <a:r>
              <a:rPr lang="en-US" dirty="0" smtClean="0"/>
              <a:t> time T)</a:t>
            </a:r>
            <a:endParaRPr lang="en-US" dirty="0"/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6813" y="1387475"/>
            <a:ext cx="3995737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E7F12-B5B1-164D-9F65-9576E41251B5}" type="slidenum">
              <a:rPr lang="en-US"/>
              <a:pPr/>
              <a:t>7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Phase-Plane Plot of Response</a:t>
            </a:r>
            <a:endParaRPr lang="en-US" dirty="0"/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2038" y="1709738"/>
            <a:ext cx="6837362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Phase-plane Visualization of the FN Model’s Response to Pulses</a:t>
            </a:r>
            <a:endParaRPr lang="en-US" sz="36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7086600"/>
            <a:ext cx="6477000" cy="4144963"/>
          </a:xfrm>
        </p:spPr>
        <p:txBody>
          <a:bodyPr/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19375"/>
            <a:ext cx="4572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2508250"/>
            <a:ext cx="44196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736725" y="2093913"/>
            <a:ext cx="1692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ea typeface="Arial" pitchFamily="-65" charset="0"/>
              <a:cs typeface="Arial" pitchFamily="-65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524000" y="1981200"/>
            <a:ext cx="1920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ea typeface="Arial" pitchFamily="-65" charset="0"/>
                <a:cs typeface="Arial" pitchFamily="-65" charset="0"/>
              </a:rPr>
              <a:t>Response To Low Rate Pulse Train</a:t>
            </a:r>
            <a:endParaRPr lang="en-US" sz="14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232525" y="1981200"/>
            <a:ext cx="1920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ea typeface="Arial" pitchFamily="-65" charset="0"/>
                <a:cs typeface="Arial" pitchFamily="-65" charset="0"/>
              </a:rPr>
              <a:t>Response To High Rate Pulse Train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1947-0A0C-AC44-93D2-0028FA033B22}" type="slidenum">
              <a:rPr lang="en-US"/>
              <a:pPr/>
              <a:t>9</a:t>
            </a:fld>
            <a:endParaRPr lang="en-US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Responses Rapidly </a:t>
            </a:r>
            <a:r>
              <a:rPr lang="en-US" dirty="0" smtClean="0"/>
              <a:t>Approach the </a:t>
            </a:r>
            <a:r>
              <a:rPr lang="en-US" dirty="0"/>
              <a:t>“Home</a:t>
            </a:r>
            <a:r>
              <a:rPr lang="en-US" dirty="0" smtClean="0"/>
              <a:t> Trajectory”</a:t>
            </a:r>
            <a:endParaRPr lang="en-US" dirty="0"/>
          </a:p>
        </p:txBody>
      </p:sp>
      <p:pic>
        <p:nvPicPr>
          <p:cNvPr id="164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514600"/>
            <a:ext cx="3810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476500"/>
            <a:ext cx="3962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364</Words>
  <Application>Microsoft Macintosh PowerPoint</Application>
  <PresentationFormat>On-screen Show (4:3)</PresentationFormat>
  <Paragraphs>98</Paragraphs>
  <Slides>14</Slides>
  <Notes>12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Characterizing the Neural Response to Electric Shocks Using Discrete-Time Delay Maps</vt:lpstr>
      <vt:lpstr>The Neural Response to Shock Trains</vt:lpstr>
      <vt:lpstr>Models of the Neural Response to Shocks</vt:lpstr>
      <vt:lpstr>Model Response To Shock Trains (Large interpulse time T)</vt:lpstr>
      <vt:lpstr>Phase-Plane Plot of Response</vt:lpstr>
      <vt:lpstr>Model Response To Shock Trains (Small interpulse time T)</vt:lpstr>
      <vt:lpstr>Phase-Plane Plot of Response</vt:lpstr>
      <vt:lpstr>Phase-plane Visualization of the FN Model’s Response to Pulses</vt:lpstr>
      <vt:lpstr>Responses Rapidly Approach the “Home Trajectory”</vt:lpstr>
      <vt:lpstr>Position on Home Path Determines  Internal Time</vt:lpstr>
      <vt:lpstr>A Shock Resets the Internal Time </vt:lpstr>
      <vt:lpstr>Time-Resetting Curve Characterizes the Effect of a Single Shock</vt:lpstr>
      <vt:lpstr>Response to Shock Trains is Determined by Shifting the Time-Resetting Curve (S)</vt:lpstr>
      <vt:lpstr>Three Demos On Time-Resetting Induced by Electrical Shocks</vt:lpstr>
    </vt:vector>
  </TitlesOfParts>
  <Company>Boston University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O'Gorman</dc:creator>
  <cp:lastModifiedBy>David O'Gorman</cp:lastModifiedBy>
  <cp:revision>8</cp:revision>
  <dcterms:created xsi:type="dcterms:W3CDTF">2009-10-22T16:16:06Z</dcterms:created>
  <dcterms:modified xsi:type="dcterms:W3CDTF">2009-10-22T19:45:05Z</dcterms:modified>
</cp:coreProperties>
</file>