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ppt/diagrams/colors1.xml" ContentType="application/vnd.openxmlformats-officedocument.drawingml.diagramColor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notesSlides/notesSlide16.xml" ContentType="application/vnd.openxmlformats-officedocument.presentationml.notesSlide+xml"/>
  <Override PartName="/ppt/notesSlides/notesSlide3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15.xml" ContentType="application/vnd.openxmlformats-officedocument.presentationml.notesSlide+xml"/>
  <Default Extension="wmf" ContentType="image/x-wmf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1.xml" ContentType="application/vnd.openxmlformats-officedocument.drawingml.diagramStyl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6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6" r:id="rId2"/>
    <p:sldId id="356" r:id="rId3"/>
    <p:sldId id="357" r:id="rId4"/>
    <p:sldId id="359" r:id="rId5"/>
    <p:sldId id="365" r:id="rId6"/>
    <p:sldId id="360" r:id="rId7"/>
    <p:sldId id="366" r:id="rId8"/>
    <p:sldId id="408" r:id="rId9"/>
    <p:sldId id="409" r:id="rId10"/>
    <p:sldId id="411" r:id="rId11"/>
    <p:sldId id="371" r:id="rId12"/>
    <p:sldId id="412" r:id="rId13"/>
    <p:sldId id="413" r:id="rId14"/>
    <p:sldId id="390" r:id="rId15"/>
    <p:sldId id="370" r:id="rId16"/>
    <p:sldId id="391" r:id="rId17"/>
    <p:sldId id="401" r:id="rId18"/>
    <p:sldId id="400" r:id="rId19"/>
    <p:sldId id="384" r:id="rId20"/>
    <p:sldId id="399" r:id="rId21"/>
    <p:sldId id="428" r:id="rId22"/>
    <p:sldId id="425" r:id="rId23"/>
    <p:sldId id="426" r:id="rId24"/>
    <p:sldId id="427" r:id="rId25"/>
    <p:sldId id="417" r:id="rId26"/>
    <p:sldId id="374" r:id="rId27"/>
    <p:sldId id="375" r:id="rId28"/>
    <p:sldId id="402" r:id="rId29"/>
    <p:sldId id="414" r:id="rId30"/>
    <p:sldId id="403" r:id="rId31"/>
    <p:sldId id="404" r:id="rId32"/>
    <p:sldId id="405" r:id="rId33"/>
    <p:sldId id="406" r:id="rId34"/>
    <p:sldId id="407" r:id="rId35"/>
    <p:sldId id="397" r:id="rId36"/>
    <p:sldId id="379" r:id="rId37"/>
    <p:sldId id="386" r:id="rId38"/>
    <p:sldId id="385" r:id="rId39"/>
    <p:sldId id="416" r:id="rId40"/>
    <p:sldId id="415" r:id="rId41"/>
    <p:sldId id="389" r:id="rId42"/>
  </p:sldIdLst>
  <p:sldSz cx="9144000" cy="6858000" type="screen4x3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宋体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999999"/>
    <a:srgbClr val="CC6666"/>
    <a:srgbClr val="CC9966"/>
    <a:srgbClr val="CCCC66"/>
    <a:srgbClr val="A50021"/>
    <a:srgbClr val="660033"/>
    <a:srgbClr val="006666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howGuides="1">
      <p:cViewPr varScale="1">
        <p:scale>
          <a:sx n="77" d="100"/>
          <a:sy n="77" d="100"/>
        </p:scale>
        <p:origin x="-11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-1836" y="-96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notesMaster" Target="notesMasters/notesMaster1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printerSettings" Target="printerSettings/printerSettings1.bin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tableStyles" Target="tableStyles.xml"/><Relationship Id="rId44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presProps" Target="presProp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8731F3-97E6-41E4-BDA7-DDFC938CD0BD}" type="doc">
      <dgm:prSet loTypeId="urn:microsoft.com/office/officeart/2005/8/layout/cycle5" loCatId="cycle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95E29361-2F54-4140-9920-6CF7E2CC01AC}">
      <dgm:prSet phldrT="[文本]"/>
      <dgm:spPr/>
      <dgm:t>
        <a:bodyPr/>
        <a:lstStyle/>
        <a:p>
          <a:r>
            <a:rPr lang="zh-CN" altLang="en-US" b="1" dirty="0" smtClean="0">
              <a:latin typeface="华文细黑"/>
              <a:ea typeface="华文细黑"/>
              <a:cs typeface="华文细黑"/>
            </a:rPr>
            <a:t>课堂讲授</a:t>
          </a:r>
          <a:endParaRPr lang="zh-CN" altLang="en-US" b="1" dirty="0">
            <a:latin typeface="华文细黑"/>
            <a:ea typeface="华文细黑"/>
            <a:cs typeface="华文细黑"/>
          </a:endParaRPr>
        </a:p>
      </dgm:t>
    </dgm:pt>
    <dgm:pt modelId="{7F04B01F-1FDD-48E7-8BD1-270BC643BCFF}" type="parTrans" cxnId="{92C41E71-2727-459A-ACC9-49AC3D229246}">
      <dgm:prSet/>
      <dgm:spPr/>
      <dgm:t>
        <a:bodyPr/>
        <a:lstStyle/>
        <a:p>
          <a:endParaRPr lang="zh-CN" altLang="en-US"/>
        </a:p>
      </dgm:t>
    </dgm:pt>
    <dgm:pt modelId="{A3C4B3C0-6BA0-4D65-BC4C-D3FC9E7C3DA1}" type="sibTrans" cxnId="{92C41E71-2727-459A-ACC9-49AC3D229246}">
      <dgm:prSet/>
      <dgm:spPr/>
      <dgm:t>
        <a:bodyPr/>
        <a:lstStyle/>
        <a:p>
          <a:endParaRPr lang="zh-CN" altLang="en-US"/>
        </a:p>
      </dgm:t>
    </dgm:pt>
    <dgm:pt modelId="{9C340FE1-B235-4E59-886B-6A506F4764F9}">
      <dgm:prSet phldrT="[文本]"/>
      <dgm:spPr/>
      <dgm:t>
        <a:bodyPr/>
        <a:lstStyle/>
        <a:p>
          <a:r>
            <a:rPr lang="zh-CN" altLang="en-US" b="1" dirty="0" smtClean="0">
              <a:latin typeface="华文细黑"/>
              <a:ea typeface="华文细黑"/>
              <a:cs typeface="华文细黑"/>
            </a:rPr>
            <a:t>个人作业</a:t>
          </a:r>
        </a:p>
      </dgm:t>
    </dgm:pt>
    <dgm:pt modelId="{51B7F30F-69CF-47DB-8FB0-3671CAEF8CBE}" type="parTrans" cxnId="{01D24E3D-10BD-4EAE-A582-B6F6DF55AFB3}">
      <dgm:prSet/>
      <dgm:spPr/>
      <dgm:t>
        <a:bodyPr/>
        <a:lstStyle/>
        <a:p>
          <a:endParaRPr lang="zh-CN" altLang="en-US"/>
        </a:p>
      </dgm:t>
    </dgm:pt>
    <dgm:pt modelId="{1CC59DEA-D164-4624-97D4-EA8B74BAC848}" type="sibTrans" cxnId="{01D24E3D-10BD-4EAE-A582-B6F6DF55AFB3}">
      <dgm:prSet/>
      <dgm:spPr/>
      <dgm:t>
        <a:bodyPr/>
        <a:lstStyle/>
        <a:p>
          <a:endParaRPr lang="zh-CN" altLang="en-US"/>
        </a:p>
      </dgm:t>
    </dgm:pt>
    <dgm:pt modelId="{87F0C519-5B61-4DEB-8759-583311E4ABFD}">
      <dgm:prSet phldrT="[文本]"/>
      <dgm:spPr/>
      <dgm:t>
        <a:bodyPr/>
        <a:lstStyle/>
        <a:p>
          <a:r>
            <a:rPr lang="zh-CN" altLang="en-US" b="1" dirty="0" smtClean="0">
              <a:latin typeface="华文细黑"/>
              <a:ea typeface="华文细黑"/>
              <a:cs typeface="华文细黑"/>
            </a:rPr>
            <a:t>小组项目</a:t>
          </a:r>
        </a:p>
      </dgm:t>
    </dgm:pt>
    <dgm:pt modelId="{9FF2A320-0528-4C90-9376-C9E047BA2FAD}" type="parTrans" cxnId="{3C000EDD-B322-4920-95E5-10EC6A409D6F}">
      <dgm:prSet/>
      <dgm:spPr/>
      <dgm:t>
        <a:bodyPr/>
        <a:lstStyle/>
        <a:p>
          <a:endParaRPr lang="zh-CN" altLang="en-US"/>
        </a:p>
      </dgm:t>
    </dgm:pt>
    <dgm:pt modelId="{8959941B-2F54-4BF9-9B62-E9D05BE8F612}" type="sibTrans" cxnId="{3C000EDD-B322-4920-95E5-10EC6A409D6F}">
      <dgm:prSet/>
      <dgm:spPr/>
      <dgm:t>
        <a:bodyPr/>
        <a:lstStyle/>
        <a:p>
          <a:endParaRPr lang="zh-CN" altLang="en-US"/>
        </a:p>
      </dgm:t>
    </dgm:pt>
    <dgm:pt modelId="{3A892EDA-1919-44DA-98F3-1FC1B4AA6776}">
      <dgm:prSet phldrT="[文本]"/>
      <dgm:spPr/>
      <dgm:t>
        <a:bodyPr/>
        <a:lstStyle/>
        <a:p>
          <a:r>
            <a:rPr lang="zh-CN" altLang="en-US" b="1" dirty="0" smtClean="0">
              <a:latin typeface="华文细黑"/>
              <a:ea typeface="华文细黑"/>
              <a:cs typeface="华文细黑"/>
            </a:rPr>
            <a:t>小组进度报告</a:t>
          </a:r>
        </a:p>
      </dgm:t>
    </dgm:pt>
    <dgm:pt modelId="{A5E63492-4073-4B0C-9FC0-B3C5EE45E627}" type="parTrans" cxnId="{1B327A93-BBF3-4769-83E6-F4860D44161D}">
      <dgm:prSet/>
      <dgm:spPr/>
      <dgm:t>
        <a:bodyPr/>
        <a:lstStyle/>
        <a:p>
          <a:endParaRPr lang="zh-CN" altLang="en-US"/>
        </a:p>
      </dgm:t>
    </dgm:pt>
    <dgm:pt modelId="{3425A515-43B9-4A71-8830-03680D436068}" type="sibTrans" cxnId="{1B327A93-BBF3-4769-83E6-F4860D44161D}">
      <dgm:prSet/>
      <dgm:spPr/>
      <dgm:t>
        <a:bodyPr/>
        <a:lstStyle/>
        <a:p>
          <a:endParaRPr lang="zh-CN" altLang="en-US"/>
        </a:p>
      </dgm:t>
    </dgm:pt>
    <dgm:pt modelId="{6A31E536-6E7D-4F33-B2F7-96DA38846558}">
      <dgm:prSet phldrT="[文本]"/>
      <dgm:spPr/>
      <dgm:t>
        <a:bodyPr/>
        <a:lstStyle/>
        <a:p>
          <a:r>
            <a:rPr lang="zh-CN" altLang="en-US" b="1" dirty="0" smtClean="0">
              <a:latin typeface="华文细黑"/>
              <a:ea typeface="华文细黑"/>
              <a:cs typeface="华文细黑"/>
            </a:rPr>
            <a:t>讨论与修正</a:t>
          </a:r>
          <a:r>
            <a:rPr lang="en-US" b="1" dirty="0" smtClean="0">
              <a:latin typeface="华文细黑"/>
              <a:ea typeface="华文细黑"/>
              <a:cs typeface="华文细黑"/>
            </a:rPr>
            <a:t> </a:t>
          </a:r>
          <a:endParaRPr lang="zh-CN" altLang="en-US" b="1" dirty="0">
            <a:latin typeface="华文细黑"/>
            <a:ea typeface="华文细黑"/>
            <a:cs typeface="华文细黑"/>
          </a:endParaRPr>
        </a:p>
      </dgm:t>
    </dgm:pt>
    <dgm:pt modelId="{C7F6DDAE-F91C-4F73-8459-43AC46E8BE11}" type="parTrans" cxnId="{2EECB426-7881-4C63-9B8B-6E58013E82DB}">
      <dgm:prSet/>
      <dgm:spPr/>
      <dgm:t>
        <a:bodyPr/>
        <a:lstStyle/>
        <a:p>
          <a:endParaRPr lang="zh-CN" altLang="en-US"/>
        </a:p>
      </dgm:t>
    </dgm:pt>
    <dgm:pt modelId="{09EE2855-342B-4C23-A588-E529CC75C1FA}" type="sibTrans" cxnId="{2EECB426-7881-4C63-9B8B-6E58013E82DB}">
      <dgm:prSet/>
      <dgm:spPr/>
      <dgm:t>
        <a:bodyPr/>
        <a:lstStyle/>
        <a:p>
          <a:endParaRPr lang="zh-CN" altLang="en-US"/>
        </a:p>
      </dgm:t>
    </dgm:pt>
    <dgm:pt modelId="{3438EAF0-A09F-4FA8-BAA0-6DD93F6F629F}" type="pres">
      <dgm:prSet presAssocID="{EB8731F3-97E6-41E4-BDA7-DDFC938CD0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D0FA7A7-69AB-4566-8999-99C4D96A0DFD}" type="pres">
      <dgm:prSet presAssocID="{95E29361-2F54-4140-9920-6CF7E2CC01AC}" presName="node" presStyleLbl="node1" presStyleIdx="0" presStyleCnt="5" custScaleX="1145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AE8AD9-5D07-4848-AACB-9DEE833A43BF}" type="pres">
      <dgm:prSet presAssocID="{95E29361-2F54-4140-9920-6CF7E2CC01AC}" presName="spNode" presStyleCnt="0"/>
      <dgm:spPr/>
    </dgm:pt>
    <dgm:pt modelId="{93937E23-6F66-4A5D-98CB-E01860D14114}" type="pres">
      <dgm:prSet presAssocID="{A3C4B3C0-6BA0-4D65-BC4C-D3FC9E7C3DA1}" presName="sibTrans" presStyleLbl="sibTrans1D1" presStyleIdx="0" presStyleCnt="5"/>
      <dgm:spPr/>
      <dgm:t>
        <a:bodyPr/>
        <a:lstStyle/>
        <a:p>
          <a:endParaRPr lang="zh-CN" altLang="en-US"/>
        </a:p>
      </dgm:t>
    </dgm:pt>
    <dgm:pt modelId="{652C3E9A-4011-4865-9988-935A84EEEA65}" type="pres">
      <dgm:prSet presAssocID="{9C340FE1-B235-4E59-886B-6A506F4764F9}" presName="node" presStyleLbl="node1" presStyleIdx="1" presStyleCnt="5" custRadScaleRad="102280" custRadScaleInc="270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06B037-84A6-4802-9BAA-6F889F6CB38E}" type="pres">
      <dgm:prSet presAssocID="{9C340FE1-B235-4E59-886B-6A506F4764F9}" presName="spNode" presStyleCnt="0"/>
      <dgm:spPr/>
    </dgm:pt>
    <dgm:pt modelId="{2C4D2E33-3318-4671-812B-BE3905521B2C}" type="pres">
      <dgm:prSet presAssocID="{1CC59DEA-D164-4624-97D4-EA8B74BAC848}" presName="sibTrans" presStyleLbl="sibTrans1D1" presStyleIdx="1" presStyleCnt="5"/>
      <dgm:spPr/>
      <dgm:t>
        <a:bodyPr/>
        <a:lstStyle/>
        <a:p>
          <a:endParaRPr lang="zh-CN" altLang="en-US"/>
        </a:p>
      </dgm:t>
    </dgm:pt>
    <dgm:pt modelId="{9BCCFD1D-8783-44CB-A2BD-B82BAEFFE282}" type="pres">
      <dgm:prSet presAssocID="{87F0C519-5B61-4DEB-8759-583311E4ABFD}" presName="node" presStyleLbl="node1" presStyleIdx="2" presStyleCnt="5" custScaleX="11351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15720F9-4DD9-4CB9-B703-0FF5933B8203}" type="pres">
      <dgm:prSet presAssocID="{87F0C519-5B61-4DEB-8759-583311E4ABFD}" presName="spNode" presStyleCnt="0"/>
      <dgm:spPr/>
    </dgm:pt>
    <dgm:pt modelId="{277F10FA-CD62-45D2-A6DE-FE4C1075B0C8}" type="pres">
      <dgm:prSet presAssocID="{8959941B-2F54-4BF9-9B62-E9D05BE8F612}" presName="sibTrans" presStyleLbl="sibTrans1D1" presStyleIdx="2" presStyleCnt="5"/>
      <dgm:spPr/>
      <dgm:t>
        <a:bodyPr/>
        <a:lstStyle/>
        <a:p>
          <a:endParaRPr lang="zh-CN" altLang="en-US"/>
        </a:p>
      </dgm:t>
    </dgm:pt>
    <dgm:pt modelId="{AE1F875D-B414-4ECB-ABB9-B63B3C5C4B7D}" type="pres">
      <dgm:prSet presAssocID="{3A892EDA-1919-44DA-98F3-1FC1B4AA6776}" presName="node" presStyleLbl="node1" presStyleIdx="3" presStyleCnt="5" custScaleX="11171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1ECDB3-2B11-4EA8-A387-2F6B0F1E231A}" type="pres">
      <dgm:prSet presAssocID="{3A892EDA-1919-44DA-98F3-1FC1B4AA6776}" presName="spNode" presStyleCnt="0"/>
      <dgm:spPr/>
    </dgm:pt>
    <dgm:pt modelId="{FC4B3220-D84E-4A9A-98A2-B313A0D98677}" type="pres">
      <dgm:prSet presAssocID="{3425A515-43B9-4A71-8830-03680D436068}" presName="sibTrans" presStyleLbl="sibTrans1D1" presStyleIdx="3" presStyleCnt="5"/>
      <dgm:spPr/>
      <dgm:t>
        <a:bodyPr/>
        <a:lstStyle/>
        <a:p>
          <a:endParaRPr lang="zh-CN" altLang="en-US"/>
        </a:p>
      </dgm:t>
    </dgm:pt>
    <dgm:pt modelId="{D8D6E8BE-3294-409E-B149-3BE7560E7A3C}" type="pres">
      <dgm:prSet presAssocID="{6A31E536-6E7D-4F33-B2F7-96DA3884655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1586C0-552D-460D-B1D2-5521AF749742}" type="pres">
      <dgm:prSet presAssocID="{6A31E536-6E7D-4F33-B2F7-96DA38846558}" presName="spNode" presStyleCnt="0"/>
      <dgm:spPr/>
    </dgm:pt>
    <dgm:pt modelId="{500B0888-48A9-4F76-BA29-3C0FA52DF0C5}" type="pres">
      <dgm:prSet presAssocID="{09EE2855-342B-4C23-A588-E529CC75C1FA}" presName="sibTrans" presStyleLbl="sibTrans1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7DDBE1FE-D9E4-DF48-987B-07A4BCF67FAF}" type="presOf" srcId="{8959941B-2F54-4BF9-9B62-E9D05BE8F612}" destId="{277F10FA-CD62-45D2-A6DE-FE4C1075B0C8}" srcOrd="0" destOrd="0" presId="urn:microsoft.com/office/officeart/2005/8/layout/cycle5"/>
    <dgm:cxn modelId="{63CC8095-8E37-A449-8326-34C10C114CC2}" type="presOf" srcId="{95E29361-2F54-4140-9920-6CF7E2CC01AC}" destId="{0D0FA7A7-69AB-4566-8999-99C4D96A0DFD}" srcOrd="0" destOrd="0" presId="urn:microsoft.com/office/officeart/2005/8/layout/cycle5"/>
    <dgm:cxn modelId="{92C41E71-2727-459A-ACC9-49AC3D229246}" srcId="{EB8731F3-97E6-41E4-BDA7-DDFC938CD0BD}" destId="{95E29361-2F54-4140-9920-6CF7E2CC01AC}" srcOrd="0" destOrd="0" parTransId="{7F04B01F-1FDD-48E7-8BD1-270BC643BCFF}" sibTransId="{A3C4B3C0-6BA0-4D65-BC4C-D3FC9E7C3DA1}"/>
    <dgm:cxn modelId="{01D24E3D-10BD-4EAE-A582-B6F6DF55AFB3}" srcId="{EB8731F3-97E6-41E4-BDA7-DDFC938CD0BD}" destId="{9C340FE1-B235-4E59-886B-6A506F4764F9}" srcOrd="1" destOrd="0" parTransId="{51B7F30F-69CF-47DB-8FB0-3671CAEF8CBE}" sibTransId="{1CC59DEA-D164-4624-97D4-EA8B74BAC848}"/>
    <dgm:cxn modelId="{3C000EDD-B322-4920-95E5-10EC6A409D6F}" srcId="{EB8731F3-97E6-41E4-BDA7-DDFC938CD0BD}" destId="{87F0C519-5B61-4DEB-8759-583311E4ABFD}" srcOrd="2" destOrd="0" parTransId="{9FF2A320-0528-4C90-9376-C9E047BA2FAD}" sibTransId="{8959941B-2F54-4BF9-9B62-E9D05BE8F612}"/>
    <dgm:cxn modelId="{058F4999-26C1-EC47-A1A2-AED59FC708E3}" type="presOf" srcId="{EB8731F3-97E6-41E4-BDA7-DDFC938CD0BD}" destId="{3438EAF0-A09F-4FA8-BAA0-6DD93F6F629F}" srcOrd="0" destOrd="0" presId="urn:microsoft.com/office/officeart/2005/8/layout/cycle5"/>
    <dgm:cxn modelId="{662FC218-1B76-D344-AA62-53C3DEE72A30}" type="presOf" srcId="{3A892EDA-1919-44DA-98F3-1FC1B4AA6776}" destId="{AE1F875D-B414-4ECB-ABB9-B63B3C5C4B7D}" srcOrd="0" destOrd="0" presId="urn:microsoft.com/office/officeart/2005/8/layout/cycle5"/>
    <dgm:cxn modelId="{2CE323A5-BB5E-574B-8D6F-A755002198A6}" type="presOf" srcId="{1CC59DEA-D164-4624-97D4-EA8B74BAC848}" destId="{2C4D2E33-3318-4671-812B-BE3905521B2C}" srcOrd="0" destOrd="0" presId="urn:microsoft.com/office/officeart/2005/8/layout/cycle5"/>
    <dgm:cxn modelId="{2EECB426-7881-4C63-9B8B-6E58013E82DB}" srcId="{EB8731F3-97E6-41E4-BDA7-DDFC938CD0BD}" destId="{6A31E536-6E7D-4F33-B2F7-96DA38846558}" srcOrd="4" destOrd="0" parTransId="{C7F6DDAE-F91C-4F73-8459-43AC46E8BE11}" sibTransId="{09EE2855-342B-4C23-A588-E529CC75C1FA}"/>
    <dgm:cxn modelId="{C5FDF66D-8D75-BA41-AD74-60ABF21E97B8}" type="presOf" srcId="{6A31E536-6E7D-4F33-B2F7-96DA38846558}" destId="{D8D6E8BE-3294-409E-B149-3BE7560E7A3C}" srcOrd="0" destOrd="0" presId="urn:microsoft.com/office/officeart/2005/8/layout/cycle5"/>
    <dgm:cxn modelId="{5C0FEFA1-2C78-784C-96BA-709B8732E9DC}" type="presOf" srcId="{87F0C519-5B61-4DEB-8759-583311E4ABFD}" destId="{9BCCFD1D-8783-44CB-A2BD-B82BAEFFE282}" srcOrd="0" destOrd="0" presId="urn:microsoft.com/office/officeart/2005/8/layout/cycle5"/>
    <dgm:cxn modelId="{519EADBE-AB8C-2044-872D-EADA54849208}" type="presOf" srcId="{09EE2855-342B-4C23-A588-E529CC75C1FA}" destId="{500B0888-48A9-4F76-BA29-3C0FA52DF0C5}" srcOrd="0" destOrd="0" presId="urn:microsoft.com/office/officeart/2005/8/layout/cycle5"/>
    <dgm:cxn modelId="{1B327A93-BBF3-4769-83E6-F4860D44161D}" srcId="{EB8731F3-97E6-41E4-BDA7-DDFC938CD0BD}" destId="{3A892EDA-1919-44DA-98F3-1FC1B4AA6776}" srcOrd="3" destOrd="0" parTransId="{A5E63492-4073-4B0C-9FC0-B3C5EE45E627}" sibTransId="{3425A515-43B9-4A71-8830-03680D436068}"/>
    <dgm:cxn modelId="{AC7710BC-E529-4241-9A44-53AC1EB3759F}" type="presOf" srcId="{9C340FE1-B235-4E59-886B-6A506F4764F9}" destId="{652C3E9A-4011-4865-9988-935A84EEEA65}" srcOrd="0" destOrd="0" presId="urn:microsoft.com/office/officeart/2005/8/layout/cycle5"/>
    <dgm:cxn modelId="{2D864026-A816-A74D-8137-E42C5E35935A}" type="presOf" srcId="{A3C4B3C0-6BA0-4D65-BC4C-D3FC9E7C3DA1}" destId="{93937E23-6F66-4A5D-98CB-E01860D14114}" srcOrd="0" destOrd="0" presId="urn:microsoft.com/office/officeart/2005/8/layout/cycle5"/>
    <dgm:cxn modelId="{34627AF1-F66C-644A-BDB2-E4FB045104E5}" type="presOf" srcId="{3425A515-43B9-4A71-8830-03680D436068}" destId="{FC4B3220-D84E-4A9A-98A2-B313A0D98677}" srcOrd="0" destOrd="0" presId="urn:microsoft.com/office/officeart/2005/8/layout/cycle5"/>
    <dgm:cxn modelId="{02AC13F6-22F5-1B44-8ED0-1A9AE0CBADD3}" type="presParOf" srcId="{3438EAF0-A09F-4FA8-BAA0-6DD93F6F629F}" destId="{0D0FA7A7-69AB-4566-8999-99C4D96A0DFD}" srcOrd="0" destOrd="0" presId="urn:microsoft.com/office/officeart/2005/8/layout/cycle5"/>
    <dgm:cxn modelId="{0444835D-0812-094A-8FDF-617FF91607CD}" type="presParOf" srcId="{3438EAF0-A09F-4FA8-BAA0-6DD93F6F629F}" destId="{DAAE8AD9-5D07-4848-AACB-9DEE833A43BF}" srcOrd="1" destOrd="0" presId="urn:microsoft.com/office/officeart/2005/8/layout/cycle5"/>
    <dgm:cxn modelId="{9915D95C-7AE9-164B-BDB4-BD8B372197CF}" type="presParOf" srcId="{3438EAF0-A09F-4FA8-BAA0-6DD93F6F629F}" destId="{93937E23-6F66-4A5D-98CB-E01860D14114}" srcOrd="2" destOrd="0" presId="urn:microsoft.com/office/officeart/2005/8/layout/cycle5"/>
    <dgm:cxn modelId="{2B4E8CC0-9314-B04F-BE15-D6DD87285B75}" type="presParOf" srcId="{3438EAF0-A09F-4FA8-BAA0-6DD93F6F629F}" destId="{652C3E9A-4011-4865-9988-935A84EEEA65}" srcOrd="3" destOrd="0" presId="urn:microsoft.com/office/officeart/2005/8/layout/cycle5"/>
    <dgm:cxn modelId="{4F2647E0-1D12-F649-A084-E77A8A4C0C87}" type="presParOf" srcId="{3438EAF0-A09F-4FA8-BAA0-6DD93F6F629F}" destId="{8106B037-84A6-4802-9BAA-6F889F6CB38E}" srcOrd="4" destOrd="0" presId="urn:microsoft.com/office/officeart/2005/8/layout/cycle5"/>
    <dgm:cxn modelId="{70A8D054-A721-4541-B4D3-B36B4FCCF498}" type="presParOf" srcId="{3438EAF0-A09F-4FA8-BAA0-6DD93F6F629F}" destId="{2C4D2E33-3318-4671-812B-BE3905521B2C}" srcOrd="5" destOrd="0" presId="urn:microsoft.com/office/officeart/2005/8/layout/cycle5"/>
    <dgm:cxn modelId="{E7D3A3FB-EBAA-E945-9D67-A58A3CFC5E4C}" type="presParOf" srcId="{3438EAF0-A09F-4FA8-BAA0-6DD93F6F629F}" destId="{9BCCFD1D-8783-44CB-A2BD-B82BAEFFE282}" srcOrd="6" destOrd="0" presId="urn:microsoft.com/office/officeart/2005/8/layout/cycle5"/>
    <dgm:cxn modelId="{6F721B3E-A30E-DA4B-BF9D-69DD9CEFF894}" type="presParOf" srcId="{3438EAF0-A09F-4FA8-BAA0-6DD93F6F629F}" destId="{D15720F9-4DD9-4CB9-B703-0FF5933B8203}" srcOrd="7" destOrd="0" presId="urn:microsoft.com/office/officeart/2005/8/layout/cycle5"/>
    <dgm:cxn modelId="{2008FC73-96A0-634B-9A84-21694D490E67}" type="presParOf" srcId="{3438EAF0-A09F-4FA8-BAA0-6DD93F6F629F}" destId="{277F10FA-CD62-45D2-A6DE-FE4C1075B0C8}" srcOrd="8" destOrd="0" presId="urn:microsoft.com/office/officeart/2005/8/layout/cycle5"/>
    <dgm:cxn modelId="{E9202CA5-B990-BF4E-9D7D-0FB8A1873C6C}" type="presParOf" srcId="{3438EAF0-A09F-4FA8-BAA0-6DD93F6F629F}" destId="{AE1F875D-B414-4ECB-ABB9-B63B3C5C4B7D}" srcOrd="9" destOrd="0" presId="urn:microsoft.com/office/officeart/2005/8/layout/cycle5"/>
    <dgm:cxn modelId="{EC3FE4FF-FF3E-1A41-A77B-3BF80ABDF0BD}" type="presParOf" srcId="{3438EAF0-A09F-4FA8-BAA0-6DD93F6F629F}" destId="{F21ECDB3-2B11-4EA8-A387-2F6B0F1E231A}" srcOrd="10" destOrd="0" presId="urn:microsoft.com/office/officeart/2005/8/layout/cycle5"/>
    <dgm:cxn modelId="{279DA151-57BD-044B-BFC5-DBA851286E40}" type="presParOf" srcId="{3438EAF0-A09F-4FA8-BAA0-6DD93F6F629F}" destId="{FC4B3220-D84E-4A9A-98A2-B313A0D98677}" srcOrd="11" destOrd="0" presId="urn:microsoft.com/office/officeart/2005/8/layout/cycle5"/>
    <dgm:cxn modelId="{3E286D0E-1D9A-2D43-8F35-F2B48FFD36CF}" type="presParOf" srcId="{3438EAF0-A09F-4FA8-BAA0-6DD93F6F629F}" destId="{D8D6E8BE-3294-409E-B149-3BE7560E7A3C}" srcOrd="12" destOrd="0" presId="urn:microsoft.com/office/officeart/2005/8/layout/cycle5"/>
    <dgm:cxn modelId="{FA5E252D-DD0C-524F-AE10-479317B9F234}" type="presParOf" srcId="{3438EAF0-A09F-4FA8-BAA0-6DD93F6F629F}" destId="{BA1586C0-552D-460D-B1D2-5521AF749742}" srcOrd="13" destOrd="0" presId="urn:microsoft.com/office/officeart/2005/8/layout/cycle5"/>
    <dgm:cxn modelId="{E27154D8-286E-D349-A602-554AAE2A380E}" type="presParOf" srcId="{3438EAF0-A09F-4FA8-BAA0-6DD93F6F629F}" destId="{500B0888-48A9-4F76-BA29-3C0FA52DF0C5}" srcOrd="14" destOrd="0" presId="urn:microsoft.com/office/officeart/2005/8/layout/cycle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t" anchorCtr="0" compatLnSpc="1">
            <a:prstTxWarp prst="textNoShape">
              <a:avLst/>
            </a:prstTxWarp>
          </a:bodyPr>
          <a:lstStyle>
            <a:lvl1pPr defTabSz="989013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t" anchorCtr="0" compatLnSpc="1">
            <a:prstTxWarp prst="textNoShape">
              <a:avLst/>
            </a:prstTxWarp>
          </a:bodyPr>
          <a:lstStyle>
            <a:lvl1pPr algn="r" defTabSz="989013" eaLnBrk="0" hangingPunct="0">
              <a:defRPr sz="1200"/>
            </a:lvl1pPr>
          </a:lstStyle>
          <a:p>
            <a:pPr>
              <a:defRPr/>
            </a:pPr>
            <a:fld id="{7C273DC3-E110-1F4A-BA80-54CD65312EE3}" type="datetime1">
              <a:rPr lang="zh-CN" altLang="en-US"/>
              <a:pPr>
                <a:defRPr/>
              </a:pPr>
              <a:t>5/23/08</a:t>
            </a:fld>
            <a:endParaRPr lang="en-US" altLang="zh-CN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8675"/>
            <a:ext cx="3074988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b" anchorCtr="0" compatLnSpc="1">
            <a:prstTxWarp prst="textNoShape">
              <a:avLst/>
            </a:prstTxWarp>
          </a:bodyPr>
          <a:lstStyle>
            <a:lvl1pPr defTabSz="989013"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8675"/>
            <a:ext cx="3078162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b" anchorCtr="0" compatLnSpc="1">
            <a:prstTxWarp prst="textNoShape">
              <a:avLst/>
            </a:prstTxWarp>
          </a:bodyPr>
          <a:lstStyle>
            <a:lvl1pPr algn="r" defTabSz="989013" eaLnBrk="0" hangingPunct="0">
              <a:defRPr sz="1200"/>
            </a:lvl1pPr>
          </a:lstStyle>
          <a:p>
            <a:pPr>
              <a:defRPr/>
            </a:pPr>
            <a:fld id="{27E21FE6-BE90-5B4A-864B-BBDC1D6CCF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t" anchorCtr="0" compatLnSpc="1">
            <a:prstTxWarp prst="textNoShape">
              <a:avLst/>
            </a:prstTxWarp>
          </a:bodyPr>
          <a:lstStyle>
            <a:lvl1pPr defTabSz="989013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t" anchorCtr="0" compatLnSpc="1">
            <a:prstTxWarp prst="textNoShape">
              <a:avLst/>
            </a:prstTxWarp>
          </a:bodyPr>
          <a:lstStyle>
            <a:lvl1pPr algn="r" defTabSz="989013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2513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8675"/>
            <a:ext cx="3074988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b" anchorCtr="0" compatLnSpc="1">
            <a:prstTxWarp prst="textNoShape">
              <a:avLst/>
            </a:prstTxWarp>
          </a:bodyPr>
          <a:lstStyle>
            <a:lvl1pPr defTabSz="989013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8675"/>
            <a:ext cx="3078162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1" tIns="49512" rIns="99021" bIns="49512" numCol="1" anchor="b" anchorCtr="0" compatLnSpc="1">
            <a:prstTxWarp prst="textNoShape">
              <a:avLst/>
            </a:prstTxWarp>
          </a:bodyPr>
          <a:lstStyle>
            <a:lvl1pPr algn="r" defTabSz="989013">
              <a:defRPr sz="1200"/>
            </a:lvl1pPr>
          </a:lstStyle>
          <a:p>
            <a:pPr>
              <a:defRPr/>
            </a:pPr>
            <a:fld id="{B86FD6C6-2FA1-0B4E-890F-8541CA4839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宋体" pitchFamily="-112" charset="-122"/>
        <a:cs typeface="宋体" pitchFamily="-11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宋体" pitchFamily="-112" charset="-122"/>
        <a:cs typeface="宋体" pitchFamily="-112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宋体" pitchFamily="-112" charset="-122"/>
        <a:cs typeface="宋体" pitchFamily="-112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宋体" pitchFamily="-112" charset="-122"/>
        <a:cs typeface="宋体" pitchFamily="-112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宋体" pitchFamily="-112" charset="-122"/>
        <a:cs typeface="宋体" pitchFamily="-112" charset="-122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E1743-6B96-DC48-B45A-BD601BBA4644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7B233-D165-EB4E-8661-B98B6F24086A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BFE0A-B96C-3744-90B6-4468C97D9638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16E016-EF8F-D649-AD3E-338B960C8A63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62513"/>
            <a:ext cx="5203825" cy="460533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Calibri" charset="0"/>
              <a:ea typeface="宋体" charset="-122"/>
              <a:cs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97200"/>
            <a:ext cx="7705725" cy="603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6525" y="3860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32257-EDB2-1547-9852-DAD41E015126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80BC7-1A51-8A46-9CC8-755165D9C6B1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48CC4-956C-3E48-B176-E3509835BFFC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1688" y="1341438"/>
            <a:ext cx="3636962" cy="4983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41438"/>
            <a:ext cx="3638550" cy="4983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AFEDF-F860-6C41-95E5-BE284193AD1B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B5626-40B0-B34B-B932-44BC4749FF09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DDA69-521D-7F41-83A3-ACD3A4B7F1AA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13867-F934-314D-9A49-D9A1790EEC2B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82164-29DB-9640-BFAF-C064CDCF5BBE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C2BC2-C98D-9C4C-B430-5F806DFE5C01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A9092-F134-7849-BC84-37010EFA18B3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73813" y="577850"/>
            <a:ext cx="1855787" cy="574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1688" y="577850"/>
            <a:ext cx="5419725" cy="574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E98AC-6FDC-F84A-A429-BD9EC2581C41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1688" y="577850"/>
            <a:ext cx="74279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1688" y="1341438"/>
            <a:ext cx="7427912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9400" y="640080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76C9F11F-5A41-6347-AC14-7A8EB7CA33C0}" type="slidenum">
              <a:rPr lang="en-US" altLang="zh-CN"/>
              <a:pPr>
                <a:defRPr/>
              </a:pPr>
              <a:t>‹#›</a:t>
            </a:fld>
            <a:r>
              <a:rPr lang="en-US" altLang="zh-CN"/>
              <a:t> / 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27279D"/>
          </a:solidFill>
          <a:effectLst>
            <a:outerShdw blurRad="38100" dist="38100" dir="2700000" algn="tl">
              <a:srgbClr val="DDDDDD"/>
            </a:outerShdw>
          </a:effectLst>
          <a:latin typeface="Verdana" pitchFamily="-112" charset="0"/>
          <a:ea typeface="宋体" pitchFamily="-112" charset="-122"/>
          <a:cs typeface="宋体" pitchFamily="-11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mailto:koo@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benkoo@tsinghua.edu.c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diagramColors" Target="../diagrams/colors1.xml"/><Relationship Id="rId4" Type="http://schemas.openxmlformats.org/officeDocument/2006/relationships/diagramLayout" Target="../diagrams/layou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diagramData" Target="../diagrams/data1.xml"/><Relationship Id="rId5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6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5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jpeg"/><Relationship Id="rId5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Relationship Id="rId5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png"/><Relationship Id="rId6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8.png"/><Relationship Id="rId5" Type="http://schemas.openxmlformats.org/officeDocument/2006/relationships/image" Target="../media/image50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image" Target="../media/image56.jpeg"/><Relationship Id="rId4" Type="http://schemas.openxmlformats.org/officeDocument/2006/relationships/image" Target="../media/image54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3.wmf"/><Relationship Id="rId5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7" Type="http://schemas.openxmlformats.org/officeDocument/2006/relationships/hyperlink" Target="https://w3.bmt.tue.nl/en/research/divisions_bme/biomedical_imaging_modeling/biomedical_image_analysis/research/scale_orientation/" TargetMode="External"/><Relationship Id="rId1" Type="http://schemas.openxmlformats.org/officeDocument/2006/relationships/video" Target="file://localhost/Users/bkoo/Documents/Research/Researchers/Eindhoven/Movies/Vitrea%20-%20neck%20tumor.avi" TargetMode="Externa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62.png"/><Relationship Id="rId3" Type="http://schemas.openxmlformats.org/officeDocument/2006/relationships/notesSlide" Target="../notesSlides/notesSlide37.xml"/><Relationship Id="rId6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84538"/>
            <a:ext cx="7705725" cy="89217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3400" b="0" u="sng" dirty="0" smtClean="0">
                <a:latin typeface="黑体"/>
                <a:ea typeface="华文黑体"/>
                <a:cs typeface="黑体"/>
              </a:rPr>
              <a:t>创新工程</a:t>
            </a:r>
            <a:r>
              <a:rPr lang="zh-CN" altLang="en-US" sz="3400" b="0" u="sng" dirty="0">
                <a:latin typeface="黑体"/>
                <a:ea typeface="华文黑体"/>
                <a:cs typeface="黑体"/>
              </a:rPr>
              <a:t>教育</a:t>
            </a:r>
            <a:r>
              <a:rPr lang="en-US" altLang="ja-JP" sz="2800" u="sng" dirty="0" smtClean="0">
                <a:ea typeface="黑体" pitchFamily="2" charset="-122"/>
                <a:cs typeface="黑体" pitchFamily="2" charset="-122"/>
              </a:rPr>
              <a:t/>
            </a:r>
            <a:br>
              <a:rPr lang="en-US" altLang="ja-JP" sz="2800" u="sng" dirty="0" smtClean="0">
                <a:ea typeface="黑体" pitchFamily="2" charset="-122"/>
                <a:cs typeface="黑体" pitchFamily="2" charset="-122"/>
              </a:rPr>
            </a:br>
            <a:r>
              <a:rPr lang="zh-CN" altLang="en-US" sz="2000" u="sng" dirty="0" smtClean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基于</a:t>
            </a:r>
            <a:r>
              <a:rPr lang="en-US" altLang="zh-CN" sz="2000" u="sng" dirty="0" err="1" smtClean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Mathematica</a:t>
            </a:r>
            <a:r>
              <a:rPr lang="en-US" altLang="zh-CN" sz="2000" u="sng" dirty="0" smtClean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®</a:t>
            </a:r>
            <a:r>
              <a:rPr lang="zh-CN" altLang="en-US" sz="2000" u="sng" dirty="0" smtClean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的</a:t>
            </a:r>
            <a:r>
              <a:rPr lang="en-US" altLang="zh-CN" sz="2000" u="sng" dirty="0" smtClean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CDIO</a:t>
            </a:r>
            <a:r>
              <a:rPr lang="zh-CN" altLang="en-US" sz="2000" u="sng" dirty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教学实验与</a:t>
            </a:r>
            <a:r>
              <a:rPr lang="zh-CN" altLang="en-US" sz="2000" u="sng" dirty="0" smtClean="0">
                <a:solidFill>
                  <a:srgbClr val="993333"/>
                </a:solidFill>
                <a:latin typeface="华文细黑"/>
                <a:ea typeface="华文细黑"/>
                <a:cs typeface="华文细黑"/>
              </a:rPr>
              <a:t>工具</a:t>
            </a:r>
            <a:endParaRPr lang="en-US" sz="2000" u="sng" dirty="0">
              <a:solidFill>
                <a:srgbClr val="993333"/>
              </a:solidFill>
              <a:latin typeface="华文细黑"/>
              <a:ea typeface="华文细黑"/>
              <a:cs typeface="华文细黑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41363" y="4484688"/>
            <a:ext cx="8151812" cy="2039937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顾学雍</a:t>
            </a:r>
            <a:endParaRPr lang="en-US" altLang="ja-JP" sz="2200" b="1">
              <a:latin typeface="华文细黑" charset="-122"/>
              <a:ea typeface="华文细黑" charset="-122"/>
              <a:cs typeface="华文细黑" charset="-122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1600">
                <a:latin typeface="黑体" pitchFamily="2" charset="-122"/>
                <a:ea typeface="黑体" pitchFamily="2" charset="-122"/>
                <a:cs typeface="黑体" pitchFamily="2" charset="-122"/>
                <a:hlinkClick r:id="rId3"/>
              </a:rPr>
              <a:t>benkoo@tsinghua.edu.cn</a:t>
            </a:r>
            <a:endParaRPr lang="en-US" sz="160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 algn="l" eaLnBrk="1" hangingPunct="1">
              <a:lnSpc>
                <a:spcPct val="80000"/>
              </a:lnSpc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谷德权</a:t>
            </a:r>
            <a:endParaRPr lang="en-US" altLang="ja-JP" sz="2200" b="1">
              <a:latin typeface="华文细黑" charset="-122"/>
              <a:ea typeface="华文细黑" charset="-122"/>
              <a:cs typeface="华文细黑" charset="-122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1600">
                <a:latin typeface="黑体" pitchFamily="2" charset="-122"/>
                <a:ea typeface="黑体" pitchFamily="2" charset="-122"/>
                <a:cs typeface="黑体" pitchFamily="2" charset="-122"/>
                <a:hlinkClick r:id="rId3"/>
              </a:rPr>
              <a:t>john</a:t>
            </a:r>
            <a:r>
              <a:rPr lang="en-US" sz="1600">
                <a:latin typeface="黑体" pitchFamily="2" charset="-122"/>
                <a:ea typeface="黑体" pitchFamily="2" charset="-122"/>
                <a:cs typeface="黑体" pitchFamily="2" charset="-122"/>
                <a:hlinkClick r:id="rId4"/>
              </a:rPr>
              <a:t>koo@</a:t>
            </a:r>
            <a:r>
              <a:rPr lang="en-US" altLang="zh-CN" sz="1600">
                <a:latin typeface="黑体" pitchFamily="2" charset="-122"/>
                <a:ea typeface="黑体" pitchFamily="2" charset="-122"/>
                <a:cs typeface="黑体" pitchFamily="2" charset="-122"/>
                <a:hlinkClick r:id="rId3"/>
              </a:rPr>
              <a:t>stu</a:t>
            </a:r>
            <a:r>
              <a:rPr lang="en-US" sz="1600">
                <a:latin typeface="黑体" pitchFamily="2" charset="-122"/>
                <a:ea typeface="黑体" pitchFamily="2" charset="-122"/>
                <a:cs typeface="黑体" pitchFamily="2" charset="-122"/>
                <a:hlinkClick r:id="rId3"/>
              </a:rPr>
              <a:t>.edu.cn</a:t>
            </a:r>
            <a:endParaRPr lang="en-US" sz="160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 algn="l" eaLnBrk="1" hangingPunct="1">
              <a:lnSpc>
                <a:spcPct val="80000"/>
              </a:lnSpc>
            </a:pPr>
            <a:endParaRPr lang="en-US" sz="160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 algn="l" eaLnBrk="1" hangingPunct="1">
              <a:lnSpc>
                <a:spcPct val="80000"/>
              </a:lnSpc>
            </a:pP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参与学生</a:t>
            </a:r>
            <a:r>
              <a:rPr lang="en-US" altLang="ja-JP" sz="1600" b="1">
                <a:latin typeface="华文细黑" charset="-122"/>
                <a:ea typeface="华文细黑" charset="-122"/>
                <a:cs typeface="华文细黑" charset="-122"/>
              </a:rPr>
              <a:t>:</a:t>
            </a:r>
          </a:p>
          <a:p>
            <a:pPr algn="l" eaLnBrk="1" hangingPunct="1">
              <a:lnSpc>
                <a:spcPct val="80000"/>
              </a:lnSpc>
            </a:pP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韩相润</a:t>
            </a:r>
            <a:r>
              <a:rPr lang="en-US" altLang="ja-JP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尚坤</a:t>
            </a:r>
            <a:r>
              <a:rPr lang="en-US" altLang="zh-CN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黄柯</a:t>
            </a:r>
            <a:r>
              <a:rPr lang="en-US" altLang="zh-CN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王喆</a:t>
            </a:r>
            <a:r>
              <a:rPr lang="en-US" altLang="ja-JP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瞿衢</a:t>
            </a:r>
            <a:r>
              <a:rPr lang="en-US" altLang="ja-JP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王天居</a:t>
            </a:r>
            <a:r>
              <a:rPr lang="en-US" altLang="ja-JP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李志弘</a:t>
            </a:r>
            <a:r>
              <a:rPr lang="en-US" altLang="ja-JP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周晨佳</a:t>
            </a:r>
            <a:r>
              <a:rPr lang="en-US" altLang="zh-CN" sz="1600" b="1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雷环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为何倡议新工程教育</a:t>
            </a:r>
            <a:r>
              <a:rPr lang="en-US" altLang="ja-JP" sz="2800" b="0" dirty="0">
                <a:latin typeface="华文黑体"/>
                <a:ea typeface="华文黑体"/>
                <a:cs typeface="华文黑体"/>
              </a:rPr>
              <a:t>?</a:t>
            </a:r>
            <a:endParaRPr lang="en-US" altLang="en-US" sz="2800" b="0" dirty="0">
              <a:latin typeface="华文黑体"/>
              <a:ea typeface="华文黑体"/>
              <a:cs typeface="华文黑体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400" b="1" dirty="0">
                <a:latin typeface="华文细黑" charset="-122"/>
                <a:ea typeface="华文细黑" charset="-122"/>
                <a:cs typeface="华文细黑" charset="-122"/>
              </a:rPr>
              <a:t>多项报告指出全球工程教育正面临</a:t>
            </a:r>
            <a:r>
              <a:rPr lang="zh-CN" altLang="en-US" sz="2400" b="1" dirty="0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严重的危机</a:t>
            </a:r>
            <a:endParaRPr lang="en-US" altLang="ja-JP" sz="2400" b="1" dirty="0">
              <a:solidFill>
                <a:srgbClr val="A50021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尖子学生弃工从商</a:t>
            </a:r>
            <a:endParaRPr lang="en-US" altLang="ja-JP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工程学历仅为书面的资格</a:t>
            </a:r>
            <a:r>
              <a:rPr lang="en-US" altLang="ja-JP" sz="1600" dirty="0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未将开发工程技术列为终生志业</a:t>
            </a:r>
            <a:endParaRPr lang="en-US" altLang="zh-CN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2">
              <a:lnSpc>
                <a:spcPct val="90000"/>
              </a:lnSpc>
            </a:pPr>
            <a:endParaRPr lang="en-US" altLang="zh-CN" sz="1600" dirty="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 lvl="2">
              <a:lnSpc>
                <a:spcPct val="90000"/>
              </a:lnSpc>
            </a:pPr>
            <a:endParaRPr lang="en-US" sz="1600" dirty="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华文细黑" charset="-122"/>
                <a:ea typeface="华文细黑" charset="-122"/>
                <a:cs typeface="华文细黑" charset="-122"/>
              </a:rPr>
              <a:t>现代工程系统的高度复杂性需要新的工程技术</a:t>
            </a:r>
            <a:endParaRPr lang="en-US" altLang="ja-JP" sz="2400" b="1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错综复杂的大型工程项目</a:t>
            </a:r>
            <a:endParaRPr lang="en-US" altLang="ja-JP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环境保护与可持久化的工程</a:t>
            </a:r>
            <a:r>
              <a:rPr lang="zh-CN" altLang="en-US" sz="1600" dirty="0" smtClean="0">
                <a:latin typeface="华文细黑" charset="-122"/>
                <a:ea typeface="华文细黑" charset="-122"/>
                <a:cs typeface="华文细黑" charset="-122"/>
              </a:rPr>
              <a:t>理念</a:t>
            </a:r>
            <a:endParaRPr lang="en-US" altLang="zh-CN" sz="1800" dirty="0" smtClean="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 lvl="1">
              <a:lnSpc>
                <a:spcPct val="90000"/>
              </a:lnSpc>
            </a:pPr>
            <a:endParaRPr lang="en-US" sz="1800" dirty="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华文细黑" charset="-122"/>
                <a:ea typeface="华文细黑" charset="-122"/>
                <a:cs typeface="华文细黑" charset="-122"/>
              </a:rPr>
              <a:t>新工程技术提供了新的手段来实践工程任务</a:t>
            </a:r>
            <a:endParaRPr lang="en-US" altLang="ja-JP" sz="2400" b="1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移动信息平台与网络化的知识库</a:t>
            </a:r>
            <a:endParaRPr lang="en-US" altLang="ja-JP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自动化地生成，验证，与修订工程设计方案</a:t>
            </a:r>
            <a:endParaRPr lang="en-US" sz="1600" dirty="0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20484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D538FEF4-0DC8-6041-BFE9-9DAFDFC1D4AA}" type="slidenum">
              <a:rPr lang="en-US" altLang="zh-CN" sz="1400">
                <a:latin typeface="Times New Roman" charset="0"/>
              </a:rPr>
              <a:pPr algn="ctr"/>
              <a:t>2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层次化的教育需求 （取自查</a:t>
            </a:r>
            <a:r>
              <a:rPr lang="en-US" altLang="zh-CN" sz="2800" b="0" dirty="0">
                <a:latin typeface="华文黑体"/>
                <a:ea typeface="华文黑体"/>
                <a:cs typeface="华文黑体"/>
              </a:rPr>
              <a:t>2008</a:t>
            </a: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）</a:t>
            </a:r>
            <a:endParaRPr lang="en-US" altLang="en-US" sz="2800" b="0" dirty="0">
              <a:latin typeface="华文黑体"/>
              <a:ea typeface="华文黑体"/>
              <a:cs typeface="华文黑体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b="1">
                <a:solidFill>
                  <a:srgbClr val="006666"/>
                </a:solidFill>
                <a:latin typeface="华文细黑" charset="-122"/>
                <a:ea typeface="华文细黑" charset="-122"/>
                <a:cs typeface="华文细黑" charset="-122"/>
              </a:rPr>
              <a:t>宏观</a:t>
            </a:r>
            <a:endParaRPr lang="en-US" altLang="ja-JP" b="1">
              <a:solidFill>
                <a:srgbClr val="006666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社会，产业与全球化的需求</a:t>
            </a:r>
            <a:endParaRPr lang="en-US" altLang="ja-JP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2">
              <a:lnSpc>
                <a:spcPct val="90000"/>
              </a:lnSpc>
            </a:pPr>
            <a:r>
              <a:rPr lang="en-US" altLang="ja-JP" sz="1400">
                <a:latin typeface="华文细黑" charset="-122"/>
                <a:ea typeface="华文细黑" charset="-122"/>
                <a:cs typeface="华文细黑" charset="-122"/>
              </a:rPr>
              <a:t>联合国教科文组织产学合作教席</a:t>
            </a:r>
            <a:r>
              <a:rPr lang="en-US" altLang="zh-CN" sz="1400">
                <a:latin typeface="华文细黑" charset="-122"/>
                <a:ea typeface="华文细黑" charset="-122"/>
                <a:cs typeface="华文细黑" charset="-122"/>
              </a:rPr>
              <a:t> (</a:t>
            </a: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查建中</a:t>
            </a:r>
            <a:r>
              <a:rPr lang="en-US" altLang="zh-CN" sz="1400">
                <a:latin typeface="华文细黑" charset="-122"/>
                <a:ea typeface="华文细黑" charset="-122"/>
                <a:cs typeface="华文细黑" charset="-122"/>
              </a:rPr>
              <a:t>)</a:t>
            </a:r>
          </a:p>
          <a:p>
            <a:pPr lvl="2">
              <a:lnSpc>
                <a:spcPct val="90000"/>
              </a:lnSpc>
            </a:pPr>
            <a:endParaRPr lang="en-US" altLang="ja-JP" sz="140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中观</a:t>
            </a:r>
            <a:endParaRPr lang="en-US" altLang="ja-JP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学校与教育机构的执行策略</a:t>
            </a:r>
            <a:endParaRPr lang="en-US" altLang="ja-JP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2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麻省理工学院等校所创立的</a:t>
            </a:r>
            <a:r>
              <a:rPr lang="en-US" altLang="zh-CN" sz="1400">
                <a:ea typeface="黑体" pitchFamily="2" charset="-122"/>
                <a:cs typeface="黑体" pitchFamily="2" charset="-122"/>
              </a:rPr>
              <a:t>CDIO</a:t>
            </a:r>
            <a:r>
              <a:rPr lang="zh-CN" altLang="en-US" sz="1400">
                <a:ea typeface="黑体" pitchFamily="2" charset="-122"/>
                <a:cs typeface="黑体" pitchFamily="2" charset="-122"/>
              </a:rPr>
              <a:t> </a:t>
            </a:r>
            <a:r>
              <a:rPr lang="en-US" altLang="zh-CN" sz="1400">
                <a:ea typeface="黑体" pitchFamily="2" charset="-122"/>
                <a:cs typeface="黑体" pitchFamily="2" charset="-122"/>
              </a:rPr>
              <a:t>(Edward F.</a:t>
            </a:r>
            <a:r>
              <a:rPr lang="zh-CN" altLang="en-US" sz="1400">
                <a:ea typeface="黑体" pitchFamily="2" charset="-122"/>
                <a:cs typeface="黑体" pitchFamily="2" charset="-122"/>
              </a:rPr>
              <a:t> </a:t>
            </a:r>
            <a:r>
              <a:rPr lang="en-US" altLang="ja-JP" sz="1400">
                <a:ea typeface="黑体" pitchFamily="2" charset="-122"/>
                <a:cs typeface="黑体" pitchFamily="2" charset="-122"/>
              </a:rPr>
              <a:t>Crawley)</a:t>
            </a:r>
          </a:p>
          <a:p>
            <a:pPr lvl="2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汕头大学</a:t>
            </a:r>
            <a:r>
              <a:rPr lang="en-US" altLang="zh-CN" sz="1400">
                <a:latin typeface="华文细黑" charset="-122"/>
                <a:ea typeface="华文细黑" charset="-122"/>
                <a:cs typeface="华文细黑" charset="-122"/>
              </a:rPr>
              <a:t> (</a:t>
            </a: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顾佩华</a:t>
            </a:r>
            <a:r>
              <a:rPr lang="en-US" altLang="ja-JP" sz="1400">
                <a:latin typeface="华文细黑" charset="-122"/>
                <a:ea typeface="华文细黑" charset="-122"/>
                <a:cs typeface="华文细黑" charset="-122"/>
              </a:rPr>
              <a:t>)</a:t>
            </a:r>
            <a:endParaRPr lang="en-US" altLang="zh-CN" sz="1400">
              <a:latin typeface="华文细黑" charset="-122"/>
              <a:ea typeface="华文细黑" charset="-122"/>
              <a:cs typeface="华文细黑" charset="-122"/>
            </a:endParaRPr>
          </a:p>
          <a:p>
            <a:pPr lvl="2">
              <a:lnSpc>
                <a:spcPct val="90000"/>
              </a:lnSpc>
            </a:pPr>
            <a:endParaRPr lang="en-US" altLang="ja-JP" sz="1400">
              <a:latin typeface="黑体" pitchFamily="2" charset="-122"/>
              <a:ea typeface="黑体" pitchFamily="2" charset="-122"/>
              <a:cs typeface="黑体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b="1">
                <a:solidFill>
                  <a:srgbClr val="660033"/>
                </a:solidFill>
                <a:latin typeface="华文细黑" charset="-122"/>
                <a:ea typeface="华文细黑" charset="-122"/>
                <a:cs typeface="华文细黑" charset="-122"/>
              </a:rPr>
              <a:t>微观</a:t>
            </a:r>
            <a:endParaRPr lang="en-US" altLang="ja-JP" b="1">
              <a:solidFill>
                <a:srgbClr val="660033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校内基础课程的设计与落实</a:t>
            </a:r>
            <a:endParaRPr lang="en-US" altLang="ja-JP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2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支撑科技创新的基础建设与培育机制</a:t>
            </a:r>
          </a:p>
          <a:p>
            <a:pPr lvl="2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替产业之未来铺垫的数理逻辑教程</a:t>
            </a:r>
          </a:p>
          <a:p>
            <a:pPr lvl="2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数理逻辑运用</a:t>
            </a:r>
            <a:endParaRPr lang="en-US" altLang="ja-JP" sz="1400">
              <a:latin typeface="华文细黑" charset="-122"/>
              <a:ea typeface="华文细黑" charset="-122"/>
              <a:cs typeface="华文细黑" charset="-122"/>
            </a:endParaRPr>
          </a:p>
          <a:p>
            <a:pPr lvl="3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数据结构</a:t>
            </a:r>
            <a:r>
              <a:rPr lang="en-US" altLang="ja-JP" sz="1400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数据库，信息系统设计 </a:t>
            </a:r>
            <a:r>
              <a:rPr lang="en-US" altLang="zh-CN" sz="140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altLang="ja-JP" sz="1400">
                <a:latin typeface="华文细黑" charset="-122"/>
                <a:ea typeface="华文细黑" charset="-122"/>
                <a:cs typeface="华文细黑" charset="-122"/>
              </a:rPr>
              <a:t>(</a:t>
            </a: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顾学雍</a:t>
            </a:r>
            <a:r>
              <a:rPr lang="en-US" altLang="ja-JP" sz="1400">
                <a:latin typeface="华文细黑" charset="-122"/>
                <a:ea typeface="华文细黑" charset="-122"/>
                <a:cs typeface="华文细黑" charset="-122"/>
              </a:rPr>
              <a:t>) </a:t>
            </a:r>
          </a:p>
          <a:p>
            <a:pPr lvl="3">
              <a:lnSpc>
                <a:spcPct val="90000"/>
              </a:lnSpc>
            </a:pP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数据分析与符号计算 </a:t>
            </a:r>
            <a:r>
              <a:rPr lang="en-US" altLang="zh-CN" sz="140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sz="1400">
                <a:latin typeface="华文细黑" charset="-122"/>
                <a:ea typeface="华文细黑" charset="-122"/>
                <a:cs typeface="华文细黑" charset="-122"/>
              </a:rPr>
              <a:t>(</a:t>
            </a: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顾学雍</a:t>
            </a:r>
            <a:r>
              <a:rPr lang="en-US" altLang="zh-CN" sz="1400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400">
                <a:latin typeface="华文细黑" charset="-122"/>
                <a:ea typeface="华文细黑" charset="-122"/>
                <a:cs typeface="华文细黑" charset="-122"/>
              </a:rPr>
              <a:t>谷德权</a:t>
            </a:r>
            <a:r>
              <a:rPr lang="en-US" altLang="ja-JP" sz="1400">
                <a:latin typeface="华文细黑" charset="-122"/>
                <a:ea typeface="华文细黑" charset="-122"/>
                <a:cs typeface="华文细黑" charset="-122"/>
              </a:rPr>
              <a:t>)</a:t>
            </a:r>
          </a:p>
        </p:txBody>
      </p:sp>
      <p:sp>
        <p:nvSpPr>
          <p:cNvPr id="22532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ECEE45DF-1872-7B4D-9E33-2E077BC8E89C}" type="slidenum">
              <a:rPr lang="en-US" altLang="zh-CN" sz="1400">
                <a:latin typeface="Times New Roman" charset="0"/>
              </a:rPr>
              <a:pPr algn="ctr"/>
              <a:t>3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反应多层次需求的共同目标</a:t>
            </a:r>
            <a:endParaRPr lang="en-US" altLang="en-US" sz="2800" b="0" dirty="0">
              <a:latin typeface="华文黑体"/>
              <a:ea typeface="华文黑体"/>
              <a:cs typeface="华文黑体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006666"/>
                </a:solidFill>
                <a:latin typeface="华文细黑" charset="-122"/>
                <a:ea typeface="华文细黑" charset="-122"/>
                <a:cs typeface="华文细黑" charset="-122"/>
              </a:rPr>
              <a:t>国际化</a:t>
            </a:r>
            <a:endParaRPr lang="en-US" altLang="ja-JP" b="1">
              <a:solidFill>
                <a:srgbClr val="006666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en-US" sz="1600" b="1" i="1">
                <a:ea typeface="楷体_GB2312" pitchFamily="49" charset="-122"/>
                <a:cs typeface="楷体_GB2312" pitchFamily="49" charset="-122"/>
              </a:rPr>
              <a:t>English </a:t>
            </a:r>
            <a:r>
              <a:rPr lang="en-US" sz="1600" b="1">
                <a:ea typeface="楷体_GB2312" pitchFamily="49" charset="-122"/>
                <a:cs typeface="楷体_GB2312" pitchFamily="49" charset="-122"/>
              </a:rPr>
              <a:t>as the main communication medium</a:t>
            </a:r>
            <a:r>
              <a:rPr lang="zh-CN" altLang="en-US" sz="1600" b="1" i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（</a:t>
            </a:r>
            <a:r>
              <a:rPr lang="zh-CN" altLang="en-US" sz="1600" i="1">
                <a:latin typeface="华文细黑" charset="-122"/>
                <a:ea typeface="华文细黑" charset="-122"/>
                <a:cs typeface="华文细黑" charset="-122"/>
              </a:rPr>
              <a:t>全英文教学</a:t>
            </a:r>
            <a:r>
              <a:rPr lang="zh-CN" altLang="en-US" sz="1600" b="1" i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）</a:t>
            </a:r>
            <a:endParaRPr lang="en-US" altLang="ja-JP" sz="1600" b="1" i="1">
              <a:latin typeface="楷体_GB2312" pitchFamily="49" charset="-122"/>
              <a:ea typeface="楷体_GB2312" pitchFamily="49" charset="-122"/>
              <a:cs typeface="楷体_GB2312" pitchFamily="49" charset="-122"/>
            </a:endParaRP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国际学生与国际化的教师</a:t>
            </a:r>
            <a:endParaRPr lang="en-US" altLang="ja-JP" sz="1600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国际学生交换项目 与 国际间的教师交流</a:t>
            </a:r>
            <a:r>
              <a:rPr lang="en-US" altLang="ja-JP" sz="160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endParaRPr lang="zh-CN" altLang="en-US" b="1">
              <a:solidFill>
                <a:srgbClr val="FF0000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产学研合作</a:t>
            </a: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引入产业规格</a:t>
            </a:r>
            <a:r>
              <a:rPr lang="en-US" altLang="zh-CN" sz="16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(</a:t>
            </a:r>
            <a:r>
              <a:rPr lang="en-US" altLang="zh-CN" sz="1600" b="1">
                <a:ea typeface="楷体_GB2312" pitchFamily="49" charset="-122"/>
                <a:cs typeface="楷体_GB2312" pitchFamily="49" charset="-122"/>
              </a:rPr>
              <a:t>Industrial Strength</a:t>
            </a:r>
            <a:r>
              <a:rPr lang="en-US" altLang="zh-CN" sz="16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)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的先进工程建模工具</a:t>
            </a: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以产业趋势为教学内容的背景知识</a:t>
            </a: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邀请领导产业的公司或技术领军人物参与课程设计与学生辅导</a:t>
            </a:r>
            <a:r>
              <a:rPr lang="zh-CN" altLang="en-US" sz="16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/>
            </a:r>
            <a:br>
              <a:rPr lang="zh-CN" altLang="en-US" sz="16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</a:br>
            <a:r>
              <a:rPr lang="zh-CN" altLang="en-US" sz="16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（</a:t>
            </a:r>
            <a:r>
              <a:rPr lang="en-US" altLang="zh-CN" sz="1600" b="1">
                <a:ea typeface="楷体_GB2312" pitchFamily="49" charset="-122"/>
                <a:cs typeface="楷体_GB2312" pitchFamily="49" charset="-122"/>
              </a:rPr>
              <a:t>partnership and mentorship</a:t>
            </a:r>
            <a:r>
              <a:rPr lang="zh-CN" altLang="en-US" sz="16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）</a:t>
            </a:r>
            <a:endParaRPr lang="en-US" altLang="ja-JP" sz="1600" b="1">
              <a:latin typeface="楷体_GB2312" pitchFamily="49" charset="-122"/>
              <a:ea typeface="楷体_GB2312" pitchFamily="49" charset="-122"/>
              <a:cs typeface="楷体_GB2312" pitchFamily="49" charset="-122"/>
            </a:endParaRPr>
          </a:p>
          <a:p>
            <a:r>
              <a:rPr lang="zh-CN" altLang="en-US" b="1">
                <a:solidFill>
                  <a:srgbClr val="660033"/>
                </a:solidFill>
                <a:latin typeface="华文细黑" charset="-122"/>
                <a:ea typeface="华文细黑" charset="-122"/>
                <a:cs typeface="华文细黑" charset="-122"/>
              </a:rPr>
              <a:t>做中学</a:t>
            </a:r>
            <a:endParaRPr lang="en-US" altLang="ja-JP" b="1">
              <a:solidFill>
                <a:srgbClr val="660033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学生主动</a:t>
            </a:r>
            <a:r>
              <a:rPr lang="en-US" altLang="ja-JP" sz="1600"/>
              <a:t> </a:t>
            </a:r>
            <a:r>
              <a:rPr lang="en-US" altLang="ja-JP" sz="1600" b="1" i="1"/>
              <a:t>Conceive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（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构思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）和</a:t>
            </a:r>
            <a:r>
              <a:rPr lang="zh-CN" altLang="en-US" sz="1600"/>
              <a:t> </a:t>
            </a:r>
            <a:r>
              <a:rPr lang="en-US" altLang="ja-JP" sz="1600" b="1" i="1"/>
              <a:t>Design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（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设计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）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群体学习策略</a:t>
            </a:r>
            <a:endParaRPr lang="en-US" altLang="ja-JP" sz="1600">
              <a:latin typeface="华文细黑" charset="-122"/>
              <a:ea typeface="华文细黑" charset="-122"/>
              <a:cs typeface="华文细黑" charset="-122"/>
            </a:endParaRPr>
          </a:p>
          <a:p>
            <a:pPr lvl="2"/>
            <a:r>
              <a:rPr lang="zh-CN" altLang="en-US" sz="1200">
                <a:latin typeface="华文细黑" charset="-122"/>
                <a:ea typeface="华文细黑" charset="-122"/>
                <a:cs typeface="华文细黑" charset="-122"/>
              </a:rPr>
              <a:t>在教师指导下以课程内容与项目计划为学习单元</a:t>
            </a:r>
            <a:r>
              <a:rPr lang="zh-CN" altLang="en-US" sz="1200" b="1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altLang="zh-CN" sz="1200" b="1">
                <a:ea typeface="华文中宋" pitchFamily="2" charset="-122"/>
                <a:cs typeface="华文中宋" pitchFamily="2" charset="-122"/>
              </a:rPr>
              <a:t>(Project-based Learning)</a:t>
            </a:r>
            <a:endParaRPr lang="en-US" altLang="ja-JP" sz="1200" b="1">
              <a:ea typeface="华文中宋" pitchFamily="2" charset="-122"/>
              <a:cs typeface="华文中宋" pitchFamily="2" charset="-122"/>
            </a:endParaRPr>
          </a:p>
          <a:p>
            <a:pPr lvl="1"/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学生主导</a:t>
            </a:r>
            <a:r>
              <a:rPr lang="en-US" altLang="ja-JP" sz="1600"/>
              <a:t> </a:t>
            </a:r>
            <a:r>
              <a:rPr lang="en-US" altLang="ja-JP" sz="1600" b="1" i="1"/>
              <a:t>Implement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（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实践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）</a:t>
            </a:r>
            <a:r>
              <a:rPr lang="zh-CN" altLang="en-US" sz="1600">
                <a:ea typeface="黑体" pitchFamily="2" charset="-122"/>
                <a:cs typeface="黑体" pitchFamily="2" charset="-122"/>
              </a:rPr>
              <a:t>和</a:t>
            </a:r>
            <a:r>
              <a:rPr lang="ja-JP" altLang="en-US" sz="1600"/>
              <a:t> </a:t>
            </a:r>
            <a:r>
              <a:rPr lang="en-US" altLang="ja-JP" sz="1600" b="1" i="1"/>
              <a:t>Operate</a:t>
            </a:r>
            <a:r>
              <a:rPr lang="zh-CN" altLang="en-US" sz="1600">
                <a:ea typeface="黑体" pitchFamily="2" charset="-122"/>
                <a:cs typeface="黑体" pitchFamily="2" charset="-122"/>
              </a:rPr>
              <a:t>（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操作</a:t>
            </a:r>
            <a:r>
              <a:rPr lang="zh-CN" altLang="en-US" sz="1600">
                <a:ea typeface="黑体" pitchFamily="2" charset="-122"/>
                <a:cs typeface="黑体" pitchFamily="2" charset="-122"/>
              </a:rPr>
              <a:t>）</a:t>
            </a:r>
            <a:r>
              <a:rPr lang="zh-CN" altLang="en-US" sz="1600">
                <a:latin typeface="华文细黑" charset="-122"/>
                <a:ea typeface="华文细黑" charset="-122"/>
                <a:cs typeface="华文细黑" charset="-122"/>
              </a:rPr>
              <a:t>课堂活动</a:t>
            </a:r>
          </a:p>
          <a:p>
            <a:pPr lvl="2"/>
            <a:r>
              <a:rPr lang="zh-CN" altLang="en-US" sz="1200">
                <a:latin typeface="华文细黑" charset="-122"/>
                <a:ea typeface="华文细黑" charset="-122"/>
                <a:cs typeface="华文细黑" charset="-122"/>
              </a:rPr>
              <a:t>将课堂经验转化为教育产品</a:t>
            </a:r>
            <a:endParaRPr lang="en-US" altLang="ja-JP" sz="1200">
              <a:latin typeface="华文细黑" charset="-122"/>
              <a:ea typeface="华文细黑" charset="-122"/>
              <a:cs typeface="华文细黑" charset="-122"/>
            </a:endParaRPr>
          </a:p>
          <a:p>
            <a:endParaRPr lang="en-US" sz="600">
              <a:ea typeface="黑体" pitchFamily="2" charset="-122"/>
              <a:cs typeface="黑体" pitchFamily="2" charset="-122"/>
            </a:endParaRPr>
          </a:p>
        </p:txBody>
      </p:sp>
      <p:sp>
        <p:nvSpPr>
          <p:cNvPr id="24580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F65FA3D6-C4FC-9A4A-B964-32C2D69BB4D4}" type="slidenum">
              <a:rPr lang="en-US" altLang="zh-CN" sz="1400">
                <a:latin typeface="Times New Roman" charset="0"/>
              </a:rPr>
              <a:pPr algn="ctr"/>
              <a:t>4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787400" y="333375"/>
            <a:ext cx="7600950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5832" bIns="209484"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联结抽象知识与具象工程产品</a:t>
            </a:r>
            <a:endParaRPr lang="en-US" altLang="zh-CN" sz="2800" dirty="0">
              <a:solidFill>
                <a:srgbClr val="27279D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华文黑体"/>
              <a:ea typeface="华文黑体"/>
              <a:cs typeface="华文黑体"/>
            </a:endParaRPr>
          </a:p>
        </p:txBody>
      </p:sp>
      <p:sp>
        <p:nvSpPr>
          <p:cNvPr id="26627" name="Rectangle 27"/>
          <p:cNvSpPr>
            <a:spLocks noChangeArrowheads="1"/>
          </p:cNvSpPr>
          <p:nvPr/>
        </p:nvSpPr>
        <p:spPr bwMode="auto">
          <a:xfrm>
            <a:off x="0" y="-227013"/>
            <a:ext cx="18415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628" name="Rectangle 35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29" name="Rectangle 37"/>
          <p:cNvSpPr>
            <a:spLocks noChangeArrowheads="1"/>
          </p:cNvSpPr>
          <p:nvPr/>
        </p:nvSpPr>
        <p:spPr bwMode="auto">
          <a:xfrm>
            <a:off x="0" y="1524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30" name="AutoShape 65"/>
          <p:cNvSpPr>
            <a:spLocks noChangeAspect="1" noChangeArrowheads="1" noTextEdit="1"/>
          </p:cNvSpPr>
          <p:nvPr/>
        </p:nvSpPr>
        <p:spPr bwMode="auto">
          <a:xfrm>
            <a:off x="900113" y="1196975"/>
            <a:ext cx="7672387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1" name="Rectangle 66"/>
          <p:cNvSpPr>
            <a:spLocks noChangeArrowheads="1"/>
          </p:cNvSpPr>
          <p:nvPr/>
        </p:nvSpPr>
        <p:spPr bwMode="auto">
          <a:xfrm>
            <a:off x="0" y="-227013"/>
            <a:ext cx="18415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632" name="Rectangle 74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33" name="Rectangle 76"/>
          <p:cNvSpPr>
            <a:spLocks noChangeArrowheads="1"/>
          </p:cNvSpPr>
          <p:nvPr/>
        </p:nvSpPr>
        <p:spPr bwMode="auto">
          <a:xfrm>
            <a:off x="0" y="1524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34" name="Text Box 51"/>
          <p:cNvSpPr txBox="1">
            <a:spLocks noChangeAspect="1" noChangeArrowheads="1"/>
          </p:cNvSpPr>
          <p:nvPr/>
        </p:nvSpPr>
        <p:spPr bwMode="auto">
          <a:xfrm>
            <a:off x="5791200" y="3979863"/>
            <a:ext cx="1146175" cy="363537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altLang="zh-CN" sz="1600" b="1">
                <a:latin typeface="Calibri" charset="0"/>
                <a:ea typeface="Times New Roman" charset="0"/>
                <a:cs typeface="Times New Roman" charset="0"/>
              </a:rPr>
              <a:t>Operate</a:t>
            </a:r>
            <a:endParaRPr lang="en-US" altLang="zh-CN">
              <a:ea typeface="Times New Roman" charset="0"/>
              <a:cs typeface="Times New Roman" charset="0"/>
            </a:endParaRPr>
          </a:p>
        </p:txBody>
      </p:sp>
      <p:grpSp>
        <p:nvGrpSpPr>
          <p:cNvPr id="26635" name="Group 85"/>
          <p:cNvGrpSpPr>
            <a:grpSpLocks/>
          </p:cNvGrpSpPr>
          <p:nvPr/>
        </p:nvGrpSpPr>
        <p:grpSpPr bwMode="auto">
          <a:xfrm>
            <a:off x="2824163" y="4419600"/>
            <a:ext cx="3529012" cy="581025"/>
            <a:chOff x="2698" y="3155"/>
            <a:chExt cx="2223" cy="366"/>
          </a:xfrm>
        </p:grpSpPr>
        <p:sp>
          <p:nvSpPr>
            <p:cNvPr id="26656" name="Text Box 15"/>
            <p:cNvSpPr txBox="1">
              <a:spLocks noChangeArrowheads="1"/>
            </p:cNvSpPr>
            <p:nvPr/>
          </p:nvSpPr>
          <p:spPr bwMode="auto">
            <a:xfrm>
              <a:off x="2698" y="3246"/>
              <a:ext cx="657" cy="27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indent="63500"/>
              <a:r>
                <a:rPr lang="en-US" altLang="zh-CN" sz="1600" b="1">
                  <a:latin typeface="Calibri" charset="0"/>
                  <a:ea typeface="Times New Roman" charset="0"/>
                  <a:cs typeface="Times New Roman" charset="0"/>
                </a:rPr>
                <a:t>Legend</a:t>
              </a:r>
              <a:endParaRPr lang="en-US" altLang="zh-CN"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26657" name="AutoShape 14"/>
            <p:cNvCxnSpPr>
              <a:cxnSpLocks noChangeShapeType="1"/>
            </p:cNvCxnSpPr>
            <p:nvPr/>
          </p:nvCxnSpPr>
          <p:spPr bwMode="auto">
            <a:xfrm>
              <a:off x="3337" y="3371"/>
              <a:ext cx="450" cy="0"/>
            </a:xfrm>
            <a:prstGeom prst="straightConnector1">
              <a:avLst/>
            </a:prstGeom>
            <a:noFill/>
            <a:ln w="31750">
              <a:solidFill>
                <a:srgbClr val="0070C0"/>
              </a:solidFill>
              <a:round/>
              <a:headEnd/>
              <a:tailEnd type="triangle" w="med" len="med"/>
            </a:ln>
          </p:spPr>
        </p:cxnSp>
        <p:sp>
          <p:nvSpPr>
            <p:cNvPr id="26658" name="Text Box 12"/>
            <p:cNvSpPr txBox="1">
              <a:spLocks noChangeArrowheads="1"/>
            </p:cNvSpPr>
            <p:nvPr/>
          </p:nvSpPr>
          <p:spPr bwMode="auto">
            <a:xfrm>
              <a:off x="3617" y="3233"/>
              <a:ext cx="891" cy="27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6659" name="AutoShape 11"/>
            <p:cNvCxnSpPr>
              <a:cxnSpLocks noChangeShapeType="1"/>
            </p:cNvCxnSpPr>
            <p:nvPr/>
          </p:nvCxnSpPr>
          <p:spPr bwMode="auto">
            <a:xfrm>
              <a:off x="4441" y="3371"/>
              <a:ext cx="415" cy="0"/>
            </a:xfrm>
            <a:prstGeom prst="straightConnector1">
              <a:avLst/>
            </a:prstGeom>
            <a:noFill/>
            <a:ln w="31750">
              <a:solidFill>
                <a:srgbClr val="FF6600"/>
              </a:solidFill>
              <a:round/>
              <a:headEnd/>
              <a:tailEnd type="triangle" w="med" len="med"/>
            </a:ln>
          </p:spPr>
        </p:cxnSp>
        <p:pic>
          <p:nvPicPr>
            <p:cNvPr id="26660" name="Picture 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2" y="3155"/>
              <a:ext cx="499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61" name="Picture 1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33" y="3155"/>
              <a:ext cx="52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6636" name="AutoShape 62"/>
          <p:cNvCxnSpPr>
            <a:cxnSpLocks noChangeShapeType="1"/>
            <a:stCxn id="25618" idx="0"/>
          </p:cNvCxnSpPr>
          <p:nvPr/>
        </p:nvCxnSpPr>
        <p:spPr bwMode="auto">
          <a:xfrm rot="-5400000" flipH="1" flipV="1">
            <a:off x="3001963" y="3389313"/>
            <a:ext cx="622300" cy="31750"/>
          </a:xfrm>
          <a:prstGeom prst="curvedConnector5">
            <a:avLst>
              <a:gd name="adj1" fmla="val -36736"/>
              <a:gd name="adj2" fmla="val 3100000"/>
              <a:gd name="adj3" fmla="val 145917"/>
            </a:avLst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6637" name="AutoShape 64"/>
          <p:cNvCxnSpPr>
            <a:cxnSpLocks noChangeShapeType="1"/>
            <a:stCxn id="25615" idx="2"/>
            <a:endCxn id="25618" idx="0"/>
          </p:cNvCxnSpPr>
          <p:nvPr/>
        </p:nvCxnSpPr>
        <p:spPr bwMode="auto">
          <a:xfrm>
            <a:off x="3328988" y="2292350"/>
            <a:ext cx="0" cy="801688"/>
          </a:xfrm>
          <a:prstGeom prst="straightConnector1">
            <a:avLst/>
          </a:prstGeom>
          <a:noFill/>
          <a:ln w="38100">
            <a:solidFill>
              <a:srgbClr val="FF0000"/>
            </a:solidFill>
            <a:prstDash val="sysDash"/>
            <a:round/>
            <a:headEnd/>
            <a:tailEnd type="triangle" w="med" len="med"/>
          </a:ln>
        </p:spPr>
      </p:cxnSp>
      <p:cxnSp>
        <p:nvCxnSpPr>
          <p:cNvPr id="26638" name="AutoShape 65"/>
          <p:cNvCxnSpPr>
            <a:cxnSpLocks noChangeShapeType="1"/>
            <a:stCxn id="25617" idx="0"/>
            <a:endCxn id="25616" idx="2"/>
          </p:cNvCxnSpPr>
          <p:nvPr/>
        </p:nvCxnSpPr>
        <p:spPr bwMode="auto">
          <a:xfrm flipH="1" flipV="1">
            <a:off x="5818188" y="2292350"/>
            <a:ext cx="11112" cy="822325"/>
          </a:xfrm>
          <a:prstGeom prst="straightConnector1">
            <a:avLst/>
          </a:prstGeom>
          <a:noFill/>
          <a:ln w="38100">
            <a:solidFill>
              <a:srgbClr val="FF0000"/>
            </a:solidFill>
            <a:prstDash val="sysDash"/>
            <a:round/>
            <a:headEnd/>
            <a:tailEnd type="triangle" w="med" len="med"/>
          </a:ln>
        </p:spPr>
      </p:cxnSp>
      <p:sp>
        <p:nvSpPr>
          <p:cNvPr id="25615" name="AutoShape 63"/>
          <p:cNvSpPr>
            <a:spLocks noChangeAspect="1" noChangeArrowheads="1"/>
          </p:cNvSpPr>
          <p:nvPr/>
        </p:nvSpPr>
        <p:spPr bwMode="auto">
          <a:xfrm>
            <a:off x="2573338" y="1676400"/>
            <a:ext cx="1511300" cy="615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zh-CN" altLang="en-US">
                <a:solidFill>
                  <a:srgbClr val="000000"/>
                </a:solidFill>
                <a:latin typeface="Times CY" charset="-52"/>
                <a:ea typeface="黑体" pitchFamily="2" charset="-122"/>
                <a:cs typeface="黑体" pitchFamily="2" charset="-122"/>
              </a:rPr>
              <a:t>设计</a:t>
            </a:r>
          </a:p>
        </p:txBody>
      </p:sp>
      <p:sp>
        <p:nvSpPr>
          <p:cNvPr id="25616" name="AutoShape 63"/>
          <p:cNvSpPr>
            <a:spLocks noChangeAspect="1" noChangeArrowheads="1"/>
          </p:cNvSpPr>
          <p:nvPr/>
        </p:nvSpPr>
        <p:spPr bwMode="auto">
          <a:xfrm>
            <a:off x="5094288" y="1676400"/>
            <a:ext cx="1446212" cy="615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zh-CN" altLang="en-US">
                <a:solidFill>
                  <a:srgbClr val="000000"/>
                </a:solidFill>
                <a:latin typeface="Times CY" charset="-52"/>
                <a:ea typeface="黑体" pitchFamily="2" charset="-122"/>
                <a:cs typeface="黑体" pitchFamily="2" charset="-122"/>
              </a:rPr>
              <a:t>产品</a:t>
            </a:r>
          </a:p>
        </p:txBody>
      </p:sp>
      <p:sp>
        <p:nvSpPr>
          <p:cNvPr id="25617" name="AutoShape 62"/>
          <p:cNvSpPr>
            <a:spLocks noChangeAspect="1" noChangeArrowheads="1"/>
          </p:cNvSpPr>
          <p:nvPr/>
        </p:nvSpPr>
        <p:spPr bwMode="auto">
          <a:xfrm>
            <a:off x="5124450" y="3114675"/>
            <a:ext cx="1409700" cy="6794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000000"/>
                </a:solidFill>
                <a:latin typeface="Times CY" charset="-52"/>
                <a:ea typeface="黑体" pitchFamily="2" charset="-122"/>
                <a:cs typeface="黑体" pitchFamily="2" charset="-122"/>
              </a:rPr>
              <a:t>具象域</a:t>
            </a:r>
            <a:endParaRPr lang="en-US" altLang="zh-CN" b="1">
              <a:solidFill>
                <a:srgbClr val="000000"/>
              </a:solidFill>
              <a:latin typeface="Times CY" charset="-52"/>
              <a:ea typeface="黑体" pitchFamily="2" charset="-122"/>
              <a:cs typeface="黑体" pitchFamily="2" charset="-122"/>
            </a:endParaRPr>
          </a:p>
        </p:txBody>
      </p:sp>
      <p:sp>
        <p:nvSpPr>
          <p:cNvPr id="25618" name="AutoShape 62"/>
          <p:cNvSpPr>
            <a:spLocks noChangeAspect="1" noChangeArrowheads="1"/>
          </p:cNvSpPr>
          <p:nvPr/>
        </p:nvSpPr>
        <p:spPr bwMode="auto">
          <a:xfrm>
            <a:off x="2573338" y="3094038"/>
            <a:ext cx="1511300" cy="6810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000000"/>
                </a:solidFill>
                <a:latin typeface="Times CY" charset="-52"/>
                <a:ea typeface="黑体" pitchFamily="2" charset="-122"/>
                <a:cs typeface="黑体" pitchFamily="2" charset="-122"/>
              </a:rPr>
              <a:t>抽象域</a:t>
            </a:r>
          </a:p>
        </p:txBody>
      </p:sp>
      <p:sp>
        <p:nvSpPr>
          <p:cNvPr id="26643" name="Text Box 59"/>
          <p:cNvSpPr txBox="1">
            <a:spLocks noChangeAspect="1" noChangeArrowheads="1"/>
          </p:cNvSpPr>
          <p:nvPr/>
        </p:nvSpPr>
        <p:spPr bwMode="auto">
          <a:xfrm>
            <a:off x="3886200" y="3044825"/>
            <a:ext cx="1452563" cy="3683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altLang="zh-CN" sz="1400" b="1">
                <a:latin typeface="Calibri" charset="0"/>
                <a:ea typeface="Times New Roman" charset="0"/>
                <a:cs typeface="Times New Roman" charset="0"/>
              </a:rPr>
              <a:t>Conceive</a:t>
            </a:r>
            <a:endParaRPr lang="en-US" altLang="zh-CN" sz="1600">
              <a:ea typeface="Times New Roman" charset="0"/>
              <a:cs typeface="Times New Roman" charset="0"/>
            </a:endParaRPr>
          </a:p>
        </p:txBody>
      </p:sp>
      <p:sp>
        <p:nvSpPr>
          <p:cNvPr id="26644" name="Text Box 57"/>
          <p:cNvSpPr txBox="1">
            <a:spLocks noChangeAspect="1" noChangeArrowheads="1"/>
          </p:cNvSpPr>
          <p:nvPr/>
        </p:nvSpPr>
        <p:spPr bwMode="auto">
          <a:xfrm>
            <a:off x="3962400" y="3478213"/>
            <a:ext cx="1227138" cy="38417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indent="63500" algn="ctr"/>
            <a:r>
              <a:rPr lang="en-US" altLang="zh-CN" sz="1400" b="1">
                <a:latin typeface="Calibri" charset="0"/>
                <a:ea typeface="Times New Roman" charset="0"/>
                <a:cs typeface="Times New Roman" charset="0"/>
              </a:rPr>
              <a:t>Implement</a:t>
            </a:r>
            <a:endParaRPr lang="en-US" altLang="zh-CN" sz="1600">
              <a:ea typeface="Times New Roman" charset="0"/>
              <a:cs typeface="Times New Roman" charset="0"/>
            </a:endParaRPr>
          </a:p>
        </p:txBody>
      </p:sp>
      <p:sp>
        <p:nvSpPr>
          <p:cNvPr id="26645" name="Text Box 41"/>
          <p:cNvSpPr txBox="1">
            <a:spLocks noChangeAspect="1" noChangeArrowheads="1"/>
          </p:cNvSpPr>
          <p:nvPr/>
        </p:nvSpPr>
        <p:spPr bwMode="auto">
          <a:xfrm>
            <a:off x="2354263" y="4033838"/>
            <a:ext cx="1227137" cy="3857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indent="63500"/>
            <a:r>
              <a:rPr lang="en-US" altLang="zh-CN" sz="1600" b="1">
                <a:latin typeface="Calibri" charset="0"/>
                <a:ea typeface="Times New Roman" charset="0"/>
                <a:cs typeface="Times New Roman" charset="0"/>
              </a:rPr>
              <a:t>Design</a:t>
            </a:r>
            <a:endParaRPr lang="en-US" altLang="zh-CN" sz="1600">
              <a:ea typeface="Times New Roman" charset="0"/>
              <a:cs typeface="Times New Roman" charset="0"/>
            </a:endParaRPr>
          </a:p>
        </p:txBody>
      </p:sp>
      <p:cxnSp>
        <p:nvCxnSpPr>
          <p:cNvPr id="26646" name="AutoShape 49"/>
          <p:cNvCxnSpPr>
            <a:cxnSpLocks noChangeShapeType="1"/>
          </p:cNvCxnSpPr>
          <p:nvPr/>
        </p:nvCxnSpPr>
        <p:spPr bwMode="auto">
          <a:xfrm rot="5400000" flipV="1">
            <a:off x="5537200" y="3387725"/>
            <a:ext cx="690563" cy="106363"/>
          </a:xfrm>
          <a:prstGeom prst="curvedConnector5">
            <a:avLst>
              <a:gd name="adj1" fmla="val -35176"/>
              <a:gd name="adj2" fmla="val 883579"/>
              <a:gd name="adj3" fmla="val 120032"/>
            </a:avLst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26647" name="Line 77"/>
          <p:cNvSpPr>
            <a:spLocks noChangeShapeType="1"/>
          </p:cNvSpPr>
          <p:nvPr/>
        </p:nvSpPr>
        <p:spPr bwMode="auto">
          <a:xfrm flipH="1">
            <a:off x="4084638" y="3352800"/>
            <a:ext cx="1004887" cy="0"/>
          </a:xfrm>
          <a:prstGeom prst="line">
            <a:avLst/>
          </a:prstGeom>
          <a:noFill/>
          <a:ln w="31750">
            <a:solidFill>
              <a:srgbClr val="FF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8" name="Line 78"/>
          <p:cNvSpPr>
            <a:spLocks noChangeShapeType="1"/>
          </p:cNvSpPr>
          <p:nvPr/>
        </p:nvSpPr>
        <p:spPr bwMode="auto">
          <a:xfrm flipV="1">
            <a:off x="4100513" y="3505200"/>
            <a:ext cx="1004887" cy="0"/>
          </a:xfrm>
          <a:prstGeom prst="line">
            <a:avLst/>
          </a:prstGeom>
          <a:noFill/>
          <a:ln w="31750">
            <a:solidFill>
              <a:srgbClr val="0070C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49" name="Picture 79" descr="PatrickCouso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1524000"/>
            <a:ext cx="17875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0" name="Rectangle 87"/>
          <p:cNvSpPr>
            <a:spLocks noChangeArrowheads="1"/>
          </p:cNvSpPr>
          <p:nvPr/>
        </p:nvSpPr>
        <p:spPr bwMode="auto">
          <a:xfrm>
            <a:off x="454025" y="4419600"/>
            <a:ext cx="167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800"/>
              <a:t>Patrick Cousot</a:t>
            </a:r>
            <a:endParaRPr lang="zh-CN" altLang="en-US" sz="1800"/>
          </a:p>
        </p:txBody>
      </p:sp>
      <p:sp>
        <p:nvSpPr>
          <p:cNvPr id="26651" name="Rectangle 88"/>
          <p:cNvSpPr>
            <a:spLocks noChangeArrowheads="1"/>
          </p:cNvSpPr>
          <p:nvPr/>
        </p:nvSpPr>
        <p:spPr bwMode="auto">
          <a:xfrm>
            <a:off x="7019925" y="4502150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800"/>
              <a:t>Edward Crawley</a:t>
            </a:r>
            <a:endParaRPr lang="zh-CN" altLang="en-US" sz="1800"/>
          </a:p>
        </p:txBody>
      </p:sp>
      <p:pic>
        <p:nvPicPr>
          <p:cNvPr id="26652" name="Picture 10" descr="image-1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5162550"/>
            <a:ext cx="32718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3" name="TextBox 42"/>
          <p:cNvSpPr txBox="1">
            <a:spLocks noChangeArrowheads="1"/>
          </p:cNvSpPr>
          <p:nvPr/>
        </p:nvSpPr>
        <p:spPr bwMode="auto">
          <a:xfrm>
            <a:off x="2667000" y="5943600"/>
            <a:ext cx="3927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华文细黑" charset="-122"/>
                <a:ea typeface="华文细黑" charset="-122"/>
                <a:cs typeface="华文细黑" charset="-122"/>
              </a:rPr>
              <a:t>Cousot</a:t>
            </a:r>
            <a:r>
              <a:rPr lang="zh-CN" altLang="en-US" sz="1400" b="1">
                <a:latin typeface="华文细黑" charset="-122"/>
                <a:ea typeface="华文细黑" charset="-122"/>
                <a:cs typeface="华文细黑" charset="-122"/>
              </a:rPr>
              <a:t> 教授所创的</a:t>
            </a:r>
            <a:r>
              <a:rPr lang="en-US" altLang="ja-JP" sz="1400" b="1">
                <a:latin typeface="华文细黑" charset="-122"/>
                <a:ea typeface="华文细黑" charset="-122"/>
                <a:cs typeface="华文细黑" charset="-122"/>
              </a:rPr>
              <a:t>Galois Connection</a:t>
            </a:r>
            <a:r>
              <a:rPr lang="zh-CN" altLang="en-US" sz="1400" b="1">
                <a:latin typeface="华文细黑" charset="-122"/>
                <a:ea typeface="华文细黑" charset="-122"/>
                <a:cs typeface="华文细黑" charset="-122"/>
              </a:rPr>
              <a:t>表达式</a:t>
            </a:r>
            <a:r>
              <a:rPr lang="en-US" altLang="ja-JP" sz="1400" b="1">
                <a:latin typeface="华文细黑" charset="-122"/>
                <a:ea typeface="华文细黑" charset="-122"/>
                <a:cs typeface="华文细黑" charset="-122"/>
              </a:rPr>
              <a:t>.</a:t>
            </a:r>
            <a:endParaRPr lang="en-US" sz="1400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pic>
        <p:nvPicPr>
          <p:cNvPr id="26654" name="Picture 42" descr="EdPictur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07213" y="1470025"/>
            <a:ext cx="191293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5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A74F2574-2EF6-694A-B0A6-0E50CDA3F01F}" type="slidenum">
              <a:rPr lang="en-US" altLang="zh-CN" sz="1400">
                <a:latin typeface="Times New Roman" charset="0"/>
              </a:rPr>
              <a:pPr algn="ctr"/>
              <a:t>5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课程实践报告</a:t>
            </a:r>
          </a:p>
        </p:txBody>
      </p:sp>
      <p:sp>
        <p:nvSpPr>
          <p:cNvPr id="28675" name="内容占位符 2"/>
          <p:cNvSpPr>
            <a:spLocks noGrp="1"/>
          </p:cNvSpPr>
          <p:nvPr>
            <p:ph idx="4294967295"/>
          </p:nvPr>
        </p:nvSpPr>
        <p:spPr>
          <a:xfrm>
            <a:off x="671513" y="1341438"/>
            <a:ext cx="8077200" cy="4843462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b="1" dirty="0">
                <a:latin typeface="华文细黑" charset="-122"/>
                <a:ea typeface="华文细黑" charset="-122"/>
                <a:cs typeface="华文细黑" charset="-122"/>
              </a:rPr>
              <a:t>第一波实验配套课程</a:t>
            </a: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数据结构与算法</a:t>
            </a: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数据库 （初级）</a:t>
            </a:r>
          </a:p>
          <a:p>
            <a:pPr lvl="1" eaLnBrk="1" hangingPunct="1">
              <a:buClr>
                <a:schemeClr val="tx1"/>
              </a:buClr>
            </a:pPr>
            <a:endParaRPr lang="en-US" altLang="zh-CN" sz="1800" b="1" dirty="0">
              <a:latin typeface="华文中宋" pitchFamily="2" charset="-122"/>
              <a:ea typeface="华文中宋" pitchFamily="2" charset="-122"/>
              <a:cs typeface="华文中宋" pitchFamily="2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zh-CN" altLang="en-US" b="1" dirty="0">
                <a:latin typeface="华文细黑" charset="-122"/>
                <a:ea typeface="华文细黑" charset="-122"/>
                <a:cs typeface="华文细黑" charset="-122"/>
              </a:rPr>
              <a:t>课程实践理念</a:t>
            </a:r>
            <a:endParaRPr lang="en-US" altLang="zh-CN" b="1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2000" b="1" dirty="0">
                <a:latin typeface="华文细黑" charset="-122"/>
                <a:ea typeface="华文细黑" charset="-122"/>
                <a:cs typeface="华文细黑" charset="-122"/>
              </a:rPr>
              <a:t>教师引导学生主动创作并协同所有课程与课件</a:t>
            </a:r>
            <a:endParaRPr lang="en-US" altLang="zh-CN" sz="2000" b="1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2" eaLnBrk="1" hangingPunct="1">
              <a:buClr>
                <a:schemeClr val="tx1"/>
              </a:buClr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课程即产品 （课件，录像，设计文件，软件产品，硬件设计）</a:t>
            </a:r>
          </a:p>
          <a:p>
            <a:pPr lvl="2" eaLnBrk="1" hangingPunct="1">
              <a:buClr>
                <a:schemeClr val="tx1"/>
              </a:buClr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配套课程之连贯性 （为工业工程系本科生设计的两个连续课程</a:t>
            </a:r>
            <a:r>
              <a:rPr lang="zh-CN" altLang="en-US" sz="1400" dirty="0">
                <a:latin typeface="华文细黑" charset="-122"/>
                <a:ea typeface="华文细黑" charset="-122"/>
                <a:cs typeface="华文细黑" charset="-122"/>
              </a:rPr>
              <a:t>）</a:t>
            </a:r>
          </a:p>
          <a:p>
            <a:pPr lvl="2" eaLnBrk="1" hangingPunct="1">
              <a:buClr>
                <a:schemeClr val="tx1"/>
              </a:buClr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严格执行质量管制措施</a:t>
            </a:r>
            <a:endParaRPr lang="en-US" altLang="zh-CN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2000" b="1" dirty="0">
                <a:latin typeface="华文细黑" charset="-122"/>
                <a:ea typeface="华文细黑" charset="-122"/>
                <a:cs typeface="华文细黑" charset="-122"/>
              </a:rPr>
              <a:t>学习活动的模组化与集成策略</a:t>
            </a:r>
            <a:endParaRPr lang="en-US" altLang="zh-CN" sz="2000" b="1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2" eaLnBrk="1" hangingPunct="1">
              <a:buClr>
                <a:schemeClr val="tx1"/>
              </a:buClr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每学期学生们至少完成一个完整的产品</a:t>
            </a:r>
            <a:endParaRPr lang="en-US" altLang="zh-CN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2" eaLnBrk="1" hangingPunct="1">
              <a:buClr>
                <a:schemeClr val="tx1"/>
              </a:buClr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标准化并模组化的软硬件开发工具 </a:t>
            </a:r>
            <a:endParaRPr lang="en-US" altLang="zh-CN" sz="16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3" eaLnBrk="1" hangingPunct="1">
              <a:buClr>
                <a:schemeClr val="tx1"/>
              </a:buClr>
            </a:pPr>
            <a:r>
              <a:rPr lang="en-US" altLang="zh-CN" sz="1400" dirty="0">
                <a:ea typeface="楷体_GB2312" pitchFamily="49" charset="-122"/>
                <a:cs typeface="楷体_GB2312" pitchFamily="49" charset="-122"/>
              </a:rPr>
              <a:t>SVN,</a:t>
            </a:r>
            <a:r>
              <a:rPr lang="zh-CN" altLang="en-US" sz="1400" dirty="0">
                <a:ea typeface="楷体_GB2312" pitchFamily="49" charset="-122"/>
                <a:cs typeface="楷体_GB2312" pitchFamily="49" charset="-122"/>
              </a:rPr>
              <a:t> </a:t>
            </a:r>
            <a:r>
              <a:rPr lang="en-US" altLang="zh-CN" sz="1400" dirty="0">
                <a:ea typeface="楷体_GB2312" pitchFamily="49" charset="-122"/>
                <a:cs typeface="楷体_GB2312" pitchFamily="49" charset="-122"/>
              </a:rPr>
              <a:t>Eclipse, </a:t>
            </a:r>
            <a:r>
              <a:rPr lang="en-US" altLang="zh-CN" sz="1400" dirty="0" err="1" smtClean="0">
                <a:ea typeface="楷体_GB2312" pitchFamily="49" charset="-122"/>
                <a:cs typeface="楷体_GB2312" pitchFamily="49" charset="-122"/>
              </a:rPr>
              <a:t>Mathematica</a:t>
            </a:r>
            <a:r>
              <a:rPr lang="en-US" altLang="zh-CN" sz="1400" dirty="0" smtClean="0">
                <a:ea typeface="楷体_GB2312" pitchFamily="49" charset="-122"/>
                <a:cs typeface="楷体_GB2312" pitchFamily="49" charset="-122"/>
              </a:rPr>
              <a:t>®, </a:t>
            </a:r>
            <a:r>
              <a:rPr lang="zh-CN" altLang="en-US" sz="1400" dirty="0">
                <a:ea typeface="楷体_GB2312" pitchFamily="49" charset="-122"/>
                <a:cs typeface="楷体_GB2312" pitchFamily="49" charset="-122"/>
              </a:rPr>
              <a:t>和 </a:t>
            </a:r>
            <a:r>
              <a:rPr lang="en-US" altLang="zh-CN" sz="1400" dirty="0">
                <a:ea typeface="楷体_GB2312" pitchFamily="49" charset="-122"/>
                <a:cs typeface="楷体_GB2312" pitchFamily="49" charset="-122"/>
              </a:rPr>
              <a:t>Lego </a:t>
            </a:r>
            <a:r>
              <a:rPr lang="en-US" altLang="zh-CN" sz="1400" dirty="0" err="1" smtClean="0">
                <a:ea typeface="楷体_GB2312" pitchFamily="49" charset="-122"/>
                <a:cs typeface="楷体_GB2312" pitchFamily="49" charset="-122"/>
              </a:rPr>
              <a:t>Mindstorm</a:t>
            </a:r>
            <a:r>
              <a:rPr lang="en-US" altLang="zh-CN" sz="1400" smtClean="0">
                <a:ea typeface="楷体_GB2312" pitchFamily="49" charset="-122"/>
                <a:cs typeface="楷体_GB2312" pitchFamily="49" charset="-122"/>
              </a:rPr>
              <a:t>®</a:t>
            </a:r>
            <a:endParaRPr lang="zh-CN" altLang="en-US" sz="1400" smtClean="0">
              <a:ea typeface="楷体_GB2312" pitchFamily="49" charset="-122"/>
              <a:cs typeface="楷体_GB2312" pitchFamily="49" charset="-122"/>
            </a:endParaRPr>
          </a:p>
          <a:p>
            <a:pPr lvl="2" eaLnBrk="1" hangingPunct="1">
              <a:buClr>
                <a:schemeClr val="tx1"/>
              </a:buClr>
            </a:pPr>
            <a:r>
              <a:rPr lang="zh-CN" altLang="en-US" sz="1600" dirty="0">
                <a:latin typeface="华文细黑" charset="-122"/>
                <a:ea typeface="华文细黑" charset="-122"/>
                <a:cs typeface="华文细黑" charset="-122"/>
              </a:rPr>
              <a:t>利用学生的社会网络来激励并组织技术扩散的学习活动</a:t>
            </a:r>
            <a:endParaRPr lang="en-US" altLang="zh-CN" sz="1600" dirty="0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28676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B3CE15DF-1440-A34C-9088-26631BF9F74F}" type="slidenum">
              <a:rPr lang="en-US" altLang="zh-CN" sz="1400">
                <a:latin typeface="Times New Roman" charset="0"/>
              </a:rPr>
              <a:pPr algn="ctr"/>
              <a:t>6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课程内容定位</a:t>
            </a:r>
          </a:p>
        </p:txBody>
      </p:sp>
      <p:sp>
        <p:nvSpPr>
          <p:cNvPr id="3072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数据结构与算法</a:t>
            </a: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熟悉并整合用于构思</a:t>
            </a:r>
            <a:r>
              <a:rPr lang="en-US" altLang="zh-CN" sz="1800" b="1">
                <a:latin typeface="华文细黑" charset="-122"/>
                <a:ea typeface="华文细黑" charset="-122"/>
                <a:cs typeface="华文细黑" charset="-122"/>
              </a:rPr>
              <a:t>(Conceive)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与设计</a:t>
            </a:r>
            <a:r>
              <a:rPr lang="en-US" altLang="zh-CN" sz="1800" b="1">
                <a:latin typeface="华文细黑" charset="-122"/>
                <a:ea typeface="华文细黑" charset="-122"/>
                <a:cs typeface="华文细黑" charset="-122"/>
              </a:rPr>
              <a:t>(Design)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产品的工程与科学</a:t>
            </a:r>
            <a:r>
              <a:rPr lang="zh-CN" altLang="en-US" sz="20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语言</a:t>
            </a:r>
            <a:endParaRPr lang="en-US" altLang="zh-CN" sz="2000" b="1">
              <a:solidFill>
                <a:srgbClr val="A50021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20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语言</a:t>
            </a:r>
            <a:r>
              <a:rPr lang="en-US" altLang="zh-CN" sz="2000" b="1">
                <a:latin typeface="华文细黑" charset="-122"/>
                <a:ea typeface="华文细黑" charset="-122"/>
                <a:cs typeface="华文细黑" charset="-122"/>
              </a:rPr>
              <a:t>:</a:t>
            </a:r>
            <a:r>
              <a:rPr lang="en-US" altLang="zh-CN" sz="20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 </a:t>
            </a:r>
            <a:r>
              <a:rPr lang="en-US" altLang="zh-CN" sz="1800">
                <a:ea typeface="华文中宋" pitchFamily="2" charset="-122"/>
                <a:cs typeface="华文中宋" pitchFamily="2" charset="-122"/>
              </a:rPr>
              <a:t>SVN,</a:t>
            </a:r>
            <a:r>
              <a:rPr lang="zh-CN" altLang="en-US" sz="1800">
                <a:ea typeface="华文中宋" pitchFamily="2" charset="-122"/>
                <a:cs typeface="华文中宋" pitchFamily="2" charset="-122"/>
              </a:rPr>
              <a:t> </a:t>
            </a:r>
            <a:r>
              <a:rPr lang="en-US" altLang="zh-CN" sz="1800">
                <a:ea typeface="华文中宋" pitchFamily="2" charset="-122"/>
                <a:cs typeface="华文中宋" pitchFamily="2" charset="-122"/>
              </a:rPr>
              <a:t>Mathematica, Java, Lego Mindstorm</a:t>
            </a:r>
          </a:p>
          <a:p>
            <a:pPr lvl="1"/>
            <a:endParaRPr lang="zh-CN" altLang="en-US" sz="1800">
              <a:latin typeface="华文中宋" pitchFamily="2" charset="-122"/>
              <a:ea typeface="华文中宋" pitchFamily="2" charset="-122"/>
              <a:cs typeface="华文中宋" pitchFamily="2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数据库</a:t>
            </a:r>
            <a:endParaRPr lang="en-US" altLang="ja-JP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使用产业化的数据管理</a:t>
            </a:r>
            <a:r>
              <a:rPr lang="zh-CN" altLang="en-US" sz="20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工具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去实践</a:t>
            </a:r>
            <a:r>
              <a:rPr lang="en-US" altLang="zh-CN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(</a:t>
            </a:r>
            <a:r>
              <a:rPr lang="en-US" altLang="zh-CN" sz="1800" b="1">
                <a:ea typeface="华文中宋" pitchFamily="2" charset="-122"/>
                <a:cs typeface="华文中宋" pitchFamily="2" charset="-122"/>
              </a:rPr>
              <a:t>Implement</a:t>
            </a:r>
            <a:r>
              <a:rPr lang="en-US" altLang="zh-CN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)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与操作</a:t>
            </a:r>
            <a:r>
              <a:rPr lang="en-US" altLang="zh-CN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(</a:t>
            </a:r>
            <a:r>
              <a:rPr lang="en-US" altLang="zh-CN" sz="1800" b="1">
                <a:ea typeface="华文中宋" pitchFamily="2" charset="-122"/>
                <a:cs typeface="华文中宋" pitchFamily="2" charset="-122"/>
              </a:rPr>
              <a:t>Operate</a:t>
            </a:r>
            <a:r>
              <a:rPr lang="en-US" altLang="zh-CN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)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信息密集的产品</a:t>
            </a:r>
            <a:endParaRPr lang="en-US" altLang="zh-CN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20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工具</a:t>
            </a:r>
            <a:r>
              <a:rPr lang="en-US" altLang="zh-CN" sz="2000" b="1">
                <a:latin typeface="华文细黑" charset="-122"/>
                <a:ea typeface="华文细黑" charset="-122"/>
                <a:cs typeface="华文细黑" charset="-122"/>
              </a:rPr>
              <a:t>: 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altLang="zh-CN" sz="1800">
                <a:ea typeface="华文中宋" pitchFamily="2" charset="-122"/>
                <a:cs typeface="华文中宋" pitchFamily="2" charset="-122"/>
              </a:rPr>
              <a:t>SVN,MySQL,</a:t>
            </a:r>
            <a:r>
              <a:rPr lang="zh-CN" altLang="en-US" sz="1800">
                <a:ea typeface="华文中宋" pitchFamily="2" charset="-122"/>
                <a:cs typeface="华文中宋" pitchFamily="2" charset="-122"/>
              </a:rPr>
              <a:t> </a:t>
            </a:r>
            <a:r>
              <a:rPr lang="en-US" altLang="zh-CN" sz="1800">
                <a:ea typeface="华文中宋" pitchFamily="2" charset="-122"/>
                <a:cs typeface="华文中宋" pitchFamily="2" charset="-122"/>
              </a:rPr>
              <a:t>Mathematica, Eclipse</a:t>
            </a:r>
            <a:endParaRPr lang="zh-CN" altLang="en-US" sz="1800">
              <a:ea typeface="华文中宋" pitchFamily="2" charset="-122"/>
              <a:cs typeface="华文中宋" pitchFamily="2" charset="-122"/>
            </a:endParaRPr>
          </a:p>
        </p:txBody>
      </p:sp>
      <p:sp>
        <p:nvSpPr>
          <p:cNvPr id="30724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ADE150DA-F0DE-6B44-9DF2-91E071053D3F}" type="slidenum">
              <a:rPr lang="en-US" altLang="zh-CN" sz="1400">
                <a:latin typeface="Times New Roman" charset="0"/>
              </a:rPr>
              <a:pPr algn="ctr"/>
              <a:t>7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产品开发流程</a:t>
            </a:r>
          </a:p>
        </p:txBody>
      </p:sp>
      <p:graphicFrame>
        <p:nvGraphicFramePr>
          <p:cNvPr id="6" name="图示 5"/>
          <p:cNvGraphicFramePr/>
          <p:nvPr/>
        </p:nvGraphicFramePr>
        <p:xfrm>
          <a:off x="1411242" y="1446182"/>
          <a:ext cx="6429421" cy="428628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3611563" y="3567113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u="sng">
                <a:latin typeface="华文黑体" charset="-122"/>
                <a:ea typeface="华文黑体" charset="-122"/>
                <a:cs typeface="华文黑体" charset="-122"/>
              </a:rPr>
              <a:t>课程就是</a:t>
            </a:r>
            <a:r>
              <a:rPr lang="zh-CN" altLang="en-US" u="sng">
                <a:solidFill>
                  <a:srgbClr val="A50021"/>
                </a:solidFill>
                <a:latin typeface="华文黑体" charset="-122"/>
                <a:ea typeface="华文黑体" charset="-122"/>
                <a:cs typeface="华文黑体" charset="-122"/>
              </a:rPr>
              <a:t>产品</a:t>
            </a:r>
            <a:r>
              <a:rPr lang="en-US" altLang="zh-CN">
                <a:latin typeface="华文黑体" charset="-122"/>
                <a:ea typeface="华文黑体" charset="-122"/>
                <a:cs typeface="华文黑体" charset="-122"/>
              </a:rPr>
              <a:t>  </a:t>
            </a:r>
          </a:p>
        </p:txBody>
      </p:sp>
      <p:sp>
        <p:nvSpPr>
          <p:cNvPr id="32773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A819B418-B453-5849-B928-41EE48817777}" type="slidenum">
              <a:rPr lang="en-US" altLang="zh-CN" sz="1400">
                <a:latin typeface="Times New Roman" charset="0"/>
              </a:rPr>
              <a:pPr algn="ctr"/>
              <a:t>8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课堂讲授</a:t>
            </a:r>
          </a:p>
        </p:txBody>
      </p:sp>
      <p:sp>
        <p:nvSpPr>
          <p:cNvPr id="34819" name="TextBox 5"/>
          <p:cNvSpPr txBox="1">
            <a:spLocks noChangeArrowheads="1"/>
          </p:cNvSpPr>
          <p:nvPr/>
        </p:nvSpPr>
        <p:spPr bwMode="auto">
          <a:xfrm>
            <a:off x="4643438" y="1700213"/>
            <a:ext cx="3357562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教师：不仅是讲授抽象知识的演说者，而更是一个</a:t>
            </a:r>
            <a:r>
              <a:rPr lang="zh-CN" altLang="en-US" sz="22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教练</a:t>
            </a: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或</a:t>
            </a:r>
            <a:r>
              <a:rPr lang="zh-CN" altLang="en-US" sz="22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导演</a:t>
            </a: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，注重学生的</a:t>
            </a:r>
            <a:r>
              <a:rPr lang="zh-CN" altLang="en-US" sz="22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表达</a:t>
            </a:r>
            <a:r>
              <a:rPr lang="zh-CN" altLang="en-US" sz="2200" b="1">
                <a:solidFill>
                  <a:srgbClr val="000000"/>
                </a:solidFill>
                <a:latin typeface="华文细黑" charset="-122"/>
                <a:ea typeface="华文细黑" charset="-122"/>
                <a:cs typeface="华文细黑" charset="-122"/>
              </a:rPr>
              <a:t>与</a:t>
            </a:r>
            <a:r>
              <a:rPr lang="zh-CN" altLang="en-US" sz="22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创意</a:t>
            </a: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。</a:t>
            </a:r>
            <a:endParaRPr lang="zh-CN" altLang="en-US" sz="2200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34820" name="TextBox 6"/>
          <p:cNvSpPr txBox="1">
            <a:spLocks noChangeArrowheads="1"/>
          </p:cNvSpPr>
          <p:nvPr/>
        </p:nvSpPr>
        <p:spPr bwMode="auto">
          <a:xfrm>
            <a:off x="827088" y="4149725"/>
            <a:ext cx="335756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教学活动注重创造学生间</a:t>
            </a:r>
            <a:r>
              <a:rPr lang="zh-CN" altLang="en-US" sz="22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互相学习</a:t>
            </a: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的氛围，并培养学生勇于</a:t>
            </a:r>
            <a:r>
              <a:rPr lang="zh-CN" altLang="en-US" sz="22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展现创意</a:t>
            </a: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的文化。</a:t>
            </a:r>
          </a:p>
        </p:txBody>
      </p:sp>
      <p:pic>
        <p:nvPicPr>
          <p:cNvPr id="34821" name="Picture 7" descr="FlyingInCla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73463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8" descr="Stack_Queu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1628775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E09F4183-20BD-284A-861D-0BFC78F846F7}" type="slidenum">
              <a:rPr lang="en-US" altLang="zh-CN" sz="1400">
                <a:latin typeface="Times New Roman" charset="0"/>
              </a:rPr>
              <a:pPr algn="ctr"/>
              <a:t>9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468313" y="2133600"/>
            <a:ext cx="8208962" cy="3600450"/>
            <a:chOff x="172" y="1162"/>
            <a:chExt cx="5384" cy="2390"/>
          </a:xfrm>
        </p:grpSpPr>
        <p:pic>
          <p:nvPicPr>
            <p:cNvPr id="36869" name="Picture 3" descr="文件名: j0234028.wmf&#10;关键字: communications, correspondences, envelopes ...&#10;文件大小: 54 KB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710089">
              <a:off x="4708" y="2251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0" name="Line 4"/>
            <p:cNvSpPr>
              <a:spLocks noChangeShapeType="1"/>
            </p:cNvSpPr>
            <p:nvPr/>
          </p:nvSpPr>
          <p:spPr bwMode="auto">
            <a:xfrm flipH="1">
              <a:off x="807" y="3339"/>
              <a:ext cx="11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5"/>
            <p:cNvSpPr>
              <a:spLocks noChangeShapeType="1"/>
            </p:cNvSpPr>
            <p:nvPr/>
          </p:nvSpPr>
          <p:spPr bwMode="auto">
            <a:xfrm flipH="1">
              <a:off x="807" y="2976"/>
              <a:ext cx="1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Line 6"/>
            <p:cNvSpPr>
              <a:spLocks noChangeShapeType="1"/>
            </p:cNvSpPr>
            <p:nvPr/>
          </p:nvSpPr>
          <p:spPr bwMode="auto">
            <a:xfrm flipH="1">
              <a:off x="807" y="2659"/>
              <a:ext cx="1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7"/>
            <p:cNvSpPr>
              <a:spLocks noChangeShapeType="1"/>
            </p:cNvSpPr>
            <p:nvPr/>
          </p:nvSpPr>
          <p:spPr bwMode="auto">
            <a:xfrm flipH="1">
              <a:off x="807" y="2341"/>
              <a:ext cx="18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8"/>
            <p:cNvSpPr>
              <a:spLocks noChangeShapeType="1"/>
            </p:cNvSpPr>
            <p:nvPr/>
          </p:nvSpPr>
          <p:spPr bwMode="auto">
            <a:xfrm flipH="1">
              <a:off x="807" y="2024"/>
              <a:ext cx="20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9"/>
            <p:cNvSpPr>
              <a:spLocks noChangeShapeType="1"/>
            </p:cNvSpPr>
            <p:nvPr/>
          </p:nvSpPr>
          <p:spPr bwMode="auto">
            <a:xfrm flipH="1">
              <a:off x="807" y="1706"/>
              <a:ext cx="23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"/>
            <p:cNvSpPr>
              <a:spLocks noChangeShapeType="1"/>
            </p:cNvSpPr>
            <p:nvPr/>
          </p:nvSpPr>
          <p:spPr bwMode="auto">
            <a:xfrm flipH="1">
              <a:off x="807" y="1162"/>
              <a:ext cx="28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Freeform 11"/>
            <p:cNvSpPr>
              <a:spLocks/>
            </p:cNvSpPr>
            <p:nvPr/>
          </p:nvSpPr>
          <p:spPr bwMode="gray">
            <a:xfrm>
              <a:off x="1735" y="1389"/>
              <a:ext cx="1158" cy="1715"/>
            </a:xfrm>
            <a:custGeom>
              <a:avLst/>
              <a:gdLst>
                <a:gd name="T0" fmla="*/ 1 w 1824"/>
                <a:gd name="T1" fmla="*/ 182 h 2648"/>
                <a:gd name="T2" fmla="*/ 4 w 1824"/>
                <a:gd name="T3" fmla="*/ 157 h 2648"/>
                <a:gd name="T4" fmla="*/ 8 w 1824"/>
                <a:gd name="T5" fmla="*/ 133 h 2648"/>
                <a:gd name="T6" fmla="*/ 14 w 1824"/>
                <a:gd name="T7" fmla="*/ 113 h 2648"/>
                <a:gd name="T8" fmla="*/ 20 w 1824"/>
                <a:gd name="T9" fmla="*/ 93 h 2648"/>
                <a:gd name="T10" fmla="*/ 28 w 1824"/>
                <a:gd name="T11" fmla="*/ 77 h 2648"/>
                <a:gd name="T12" fmla="*/ 36 w 1824"/>
                <a:gd name="T13" fmla="*/ 63 h 2648"/>
                <a:gd name="T14" fmla="*/ 44 w 1824"/>
                <a:gd name="T15" fmla="*/ 50 h 2648"/>
                <a:gd name="T16" fmla="*/ 52 w 1824"/>
                <a:gd name="T17" fmla="*/ 39 h 2648"/>
                <a:gd name="T18" fmla="*/ 59 w 1824"/>
                <a:gd name="T19" fmla="*/ 30 h 2648"/>
                <a:gd name="T20" fmla="*/ 66 w 1824"/>
                <a:gd name="T21" fmla="*/ 23 h 2648"/>
                <a:gd name="T22" fmla="*/ 72 w 1824"/>
                <a:gd name="T23" fmla="*/ 17 h 2648"/>
                <a:gd name="T24" fmla="*/ 76 w 1824"/>
                <a:gd name="T25" fmla="*/ 14 h 2648"/>
                <a:gd name="T26" fmla="*/ 79 w 1824"/>
                <a:gd name="T27" fmla="*/ 11 h 2648"/>
                <a:gd name="T28" fmla="*/ 80 w 1824"/>
                <a:gd name="T29" fmla="*/ 10 h 2648"/>
                <a:gd name="T30" fmla="*/ 113 w 1824"/>
                <a:gd name="T31" fmla="*/ 4 h 2648"/>
                <a:gd name="T32" fmla="*/ 103 w 1824"/>
                <a:gd name="T33" fmla="*/ 25 h 2648"/>
                <a:gd name="T34" fmla="*/ 102 w 1824"/>
                <a:gd name="T35" fmla="*/ 25 h 2648"/>
                <a:gd name="T36" fmla="*/ 99 w 1824"/>
                <a:gd name="T37" fmla="*/ 26 h 2648"/>
                <a:gd name="T38" fmla="*/ 95 w 1824"/>
                <a:gd name="T39" fmla="*/ 27 h 2648"/>
                <a:gd name="T40" fmla="*/ 90 w 1824"/>
                <a:gd name="T41" fmla="*/ 30 h 2648"/>
                <a:gd name="T42" fmla="*/ 83 w 1824"/>
                <a:gd name="T43" fmla="*/ 34 h 2648"/>
                <a:gd name="T44" fmla="*/ 76 w 1824"/>
                <a:gd name="T45" fmla="*/ 40 h 2648"/>
                <a:gd name="T46" fmla="*/ 68 w 1824"/>
                <a:gd name="T47" fmla="*/ 47 h 2648"/>
                <a:gd name="T48" fmla="*/ 59 w 1824"/>
                <a:gd name="T49" fmla="*/ 56 h 2648"/>
                <a:gd name="T50" fmla="*/ 50 w 1824"/>
                <a:gd name="T51" fmla="*/ 67 h 2648"/>
                <a:gd name="T52" fmla="*/ 41 w 1824"/>
                <a:gd name="T53" fmla="*/ 79 h 2648"/>
                <a:gd name="T54" fmla="*/ 32 w 1824"/>
                <a:gd name="T55" fmla="*/ 95 h 2648"/>
                <a:gd name="T56" fmla="*/ 24 w 1824"/>
                <a:gd name="T57" fmla="*/ 112 h 2648"/>
                <a:gd name="T58" fmla="*/ 16 w 1824"/>
                <a:gd name="T59" fmla="*/ 132 h 2648"/>
                <a:gd name="T60" fmla="*/ 10 w 1824"/>
                <a:gd name="T61" fmla="*/ 155 h 2648"/>
                <a:gd name="T62" fmla="*/ 3 w 1824"/>
                <a:gd name="T63" fmla="*/ 181 h 26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4"/>
                <a:gd name="T97" fmla="*/ 0 h 2648"/>
                <a:gd name="T98" fmla="*/ 1824 w 1824"/>
                <a:gd name="T99" fmla="*/ 2648 h 26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61092E"/>
                </a:gs>
              </a:gsLst>
              <a:lin ang="5400000" scaled="1"/>
            </a:gra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6878" name="Group 12"/>
            <p:cNvGrpSpPr>
              <a:grpSpLocks/>
            </p:cNvGrpSpPr>
            <p:nvPr/>
          </p:nvGrpSpPr>
          <p:grpSpPr bwMode="auto">
            <a:xfrm>
              <a:off x="1894" y="2806"/>
              <a:ext cx="2572" cy="533"/>
              <a:chOff x="1247" y="2806"/>
              <a:chExt cx="2572" cy="533"/>
            </a:xfrm>
          </p:grpSpPr>
          <p:sp>
            <p:nvSpPr>
              <p:cNvPr id="52237" name="Freeform 13"/>
              <p:cNvSpPr>
                <a:spLocks/>
              </p:cNvSpPr>
              <p:nvPr/>
            </p:nvSpPr>
            <p:spPr bwMode="gray">
              <a:xfrm>
                <a:off x="3453" y="2806"/>
                <a:ext cx="363" cy="533"/>
              </a:xfrm>
              <a:custGeom>
                <a:avLst/>
                <a:gdLst/>
                <a:ahLst/>
                <a:cxnLst>
                  <a:cxn ang="0">
                    <a:pos x="308" y="122"/>
                  </a:cxn>
                  <a:cxn ang="0">
                    <a:pos x="0" y="444"/>
                  </a:cxn>
                  <a:cxn ang="0">
                    <a:pos x="0" y="286"/>
                  </a:cxn>
                  <a:cxn ang="0">
                    <a:pos x="308" y="0"/>
                  </a:cxn>
                  <a:cxn ang="0">
                    <a:pos x="308" y="122"/>
                  </a:cxn>
                </a:cxnLst>
                <a:rect l="0" t="0" r="r" b="b"/>
                <a:pathLst>
                  <a:path w="308" h="444">
                    <a:moveTo>
                      <a:pt x="308" y="122"/>
                    </a:moveTo>
                    <a:lnTo>
                      <a:pt x="0" y="444"/>
                    </a:lnTo>
                    <a:lnTo>
                      <a:pt x="0" y="286"/>
                    </a:lnTo>
                    <a:lnTo>
                      <a:pt x="308" y="0"/>
                    </a:lnTo>
                    <a:lnTo>
                      <a:pt x="308" y="12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latin typeface="Arial" pitchFamily="-112" charset="0"/>
                  <a:ea typeface="宋体" pitchFamily="-112" charset="-122"/>
                  <a:cs typeface="宋体" pitchFamily="-112" charset="-122"/>
                </a:endParaRPr>
              </a:p>
            </p:txBody>
          </p:sp>
          <p:sp>
            <p:nvSpPr>
              <p:cNvPr id="36916" name="Freeform 14"/>
              <p:cNvSpPr>
                <a:spLocks/>
              </p:cNvSpPr>
              <p:nvPr/>
            </p:nvSpPr>
            <p:spPr bwMode="gray">
              <a:xfrm>
                <a:off x="1248" y="2809"/>
                <a:ext cx="2571" cy="340"/>
              </a:xfrm>
              <a:custGeom>
                <a:avLst/>
                <a:gdLst>
                  <a:gd name="T0" fmla="*/ 5038 w 2180"/>
                  <a:gd name="T1" fmla="*/ 836 h 284"/>
                  <a:gd name="T2" fmla="*/ 0 w 2180"/>
                  <a:gd name="T3" fmla="*/ 836 h 284"/>
                  <a:gd name="T4" fmla="*/ 1199 w 2180"/>
                  <a:gd name="T5" fmla="*/ 0 h 284"/>
                  <a:gd name="T6" fmla="*/ 5865 w 2180"/>
                  <a:gd name="T7" fmla="*/ 0 h 284"/>
                  <a:gd name="T8" fmla="*/ 5038 w 2180"/>
                  <a:gd name="T9" fmla="*/ 836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80"/>
                  <a:gd name="T16" fmla="*/ 0 h 284"/>
                  <a:gd name="T17" fmla="*/ 2180 w 2180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80" h="284">
                    <a:moveTo>
                      <a:pt x="1872" y="284"/>
                    </a:moveTo>
                    <a:lnTo>
                      <a:pt x="0" y="284"/>
                    </a:lnTo>
                    <a:lnTo>
                      <a:pt x="446" y="0"/>
                    </a:lnTo>
                    <a:lnTo>
                      <a:pt x="2180" y="0"/>
                    </a:lnTo>
                    <a:lnTo>
                      <a:pt x="1872" y="284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39" name="Rectangle 15"/>
              <p:cNvSpPr>
                <a:spLocks noChangeArrowheads="1"/>
              </p:cNvSpPr>
              <p:nvPr/>
            </p:nvSpPr>
            <p:spPr bwMode="gray">
              <a:xfrm>
                <a:off x="1247" y="3152"/>
                <a:ext cx="2213" cy="188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72549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72549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Verdana" pitchFamily="-112" charset="0"/>
                    <a:ea typeface="宋体" pitchFamily="-112" charset="-122"/>
                    <a:cs typeface="宋体" pitchFamily="-112" charset="-122"/>
                  </a:rPr>
                  <a:t>内容</a:t>
                </a:r>
                <a:endParaRPr lang="en-US" altLang="zh-CN" sz="1600" b="1">
                  <a:solidFill>
                    <a:srgbClr val="FFFFFF"/>
                  </a:solidFill>
                  <a:latin typeface="Verdana" pitchFamily="-112" charset="0"/>
                  <a:ea typeface="宋体" pitchFamily="-112" charset="-122"/>
                  <a:cs typeface="宋体" pitchFamily="-112" charset="-122"/>
                </a:endParaRPr>
              </a:p>
            </p:txBody>
          </p:sp>
        </p:grpSp>
        <p:sp>
          <p:nvSpPr>
            <p:cNvPr id="52240" name="Freeform 16"/>
            <p:cNvSpPr>
              <a:spLocks/>
            </p:cNvSpPr>
            <p:nvPr/>
          </p:nvSpPr>
          <p:spPr bwMode="gray">
            <a:xfrm>
              <a:off x="4307" y="2444"/>
              <a:ext cx="361" cy="530"/>
            </a:xfrm>
            <a:custGeom>
              <a:avLst/>
              <a:gdLst/>
              <a:ahLst/>
              <a:cxnLst>
                <a:cxn ang="0">
                  <a:pos x="306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6" y="0"/>
                </a:cxn>
                <a:cxn ang="0">
                  <a:pos x="306" y="122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latin typeface="Arial" pitchFamily="-112" charset="0"/>
                <a:ea typeface="宋体" pitchFamily="-112" charset="-122"/>
                <a:cs typeface="宋体" pitchFamily="-112" charset="-122"/>
              </a:endParaRPr>
            </a:p>
          </p:txBody>
        </p:sp>
        <p:sp>
          <p:nvSpPr>
            <p:cNvPr id="36880" name="Freeform 17"/>
            <p:cNvSpPr>
              <a:spLocks/>
            </p:cNvSpPr>
            <p:nvPr/>
          </p:nvSpPr>
          <p:spPr bwMode="gray">
            <a:xfrm>
              <a:off x="2166" y="2444"/>
              <a:ext cx="2506" cy="343"/>
            </a:xfrm>
            <a:custGeom>
              <a:avLst/>
              <a:gdLst>
                <a:gd name="T0" fmla="*/ 5849 w 2048"/>
                <a:gd name="T1" fmla="*/ 850 h 286"/>
                <a:gd name="T2" fmla="*/ 0 w 2048"/>
                <a:gd name="T3" fmla="*/ 850 h 286"/>
                <a:gd name="T4" fmla="*/ 1498 w 2048"/>
                <a:gd name="T5" fmla="*/ 0 h 286"/>
                <a:gd name="T6" fmla="*/ 6874 w 2048"/>
                <a:gd name="T7" fmla="*/ 0 h 286"/>
                <a:gd name="T8" fmla="*/ 5849 w 2048"/>
                <a:gd name="T9" fmla="*/ 85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chemeClr val="folHlink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gray">
            <a:xfrm>
              <a:off x="2166" y="2786"/>
              <a:ext cx="2149" cy="189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defRPr/>
              </a:pPr>
              <a:r>
                <a:rPr lang="zh-CN" altLang="en-US" sz="1600" b="1">
                  <a:solidFill>
                    <a:srgbClr val="FFFFFF"/>
                  </a:solidFill>
                  <a:latin typeface="Verdana" pitchFamily="-112" charset="0"/>
                  <a:ea typeface="宋体" pitchFamily="-112" charset="-122"/>
                  <a:cs typeface="宋体" pitchFamily="-112" charset="-122"/>
                </a:rPr>
                <a:t>计划</a:t>
              </a:r>
              <a:endParaRPr lang="en-US" altLang="zh-CN" sz="1600" b="1">
                <a:solidFill>
                  <a:srgbClr val="FFFFFF"/>
                </a:solidFill>
                <a:latin typeface="Verdana" pitchFamily="-112" charset="0"/>
                <a:ea typeface="宋体" pitchFamily="-112" charset="-122"/>
                <a:cs typeface="宋体" pitchFamily="-112" charset="-122"/>
              </a:endParaRPr>
            </a:p>
          </p:txBody>
        </p:sp>
        <p:grpSp>
          <p:nvGrpSpPr>
            <p:cNvPr id="36882" name="Group 19"/>
            <p:cNvGrpSpPr>
              <a:grpSpLocks/>
            </p:cNvGrpSpPr>
            <p:nvPr/>
          </p:nvGrpSpPr>
          <p:grpSpPr bwMode="auto">
            <a:xfrm>
              <a:off x="2393" y="2115"/>
              <a:ext cx="2449" cy="544"/>
              <a:chOff x="1746" y="2115"/>
              <a:chExt cx="2449" cy="544"/>
            </a:xfrm>
          </p:grpSpPr>
          <p:sp>
            <p:nvSpPr>
              <p:cNvPr id="52244" name="Freeform 20"/>
              <p:cNvSpPr>
                <a:spLocks/>
              </p:cNvSpPr>
              <p:nvPr/>
            </p:nvSpPr>
            <p:spPr bwMode="gray">
              <a:xfrm>
                <a:off x="3787" y="2160"/>
                <a:ext cx="362" cy="499"/>
              </a:xfrm>
              <a:custGeom>
                <a:avLst/>
                <a:gdLst/>
                <a:ahLst/>
                <a:cxnLst>
                  <a:cxn ang="0">
                    <a:pos x="308" y="120"/>
                  </a:cxn>
                  <a:cxn ang="0">
                    <a:pos x="0" y="442"/>
                  </a:cxn>
                  <a:cxn ang="0">
                    <a:pos x="0" y="286"/>
                  </a:cxn>
                  <a:cxn ang="0">
                    <a:pos x="308" y="0"/>
                  </a:cxn>
                  <a:cxn ang="0">
                    <a:pos x="308" y="120"/>
                  </a:cxn>
                </a:cxnLst>
                <a:rect l="0" t="0" r="r" b="b"/>
                <a:pathLst>
                  <a:path w="308" h="442">
                    <a:moveTo>
                      <a:pt x="308" y="120"/>
                    </a:moveTo>
                    <a:lnTo>
                      <a:pt x="0" y="442"/>
                    </a:lnTo>
                    <a:lnTo>
                      <a:pt x="0" y="286"/>
                    </a:lnTo>
                    <a:lnTo>
                      <a:pt x="308" y="0"/>
                    </a:lnTo>
                    <a:lnTo>
                      <a:pt x="308" y="12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latin typeface="Arial" pitchFamily="-112" charset="0"/>
                  <a:ea typeface="宋体" pitchFamily="-112" charset="-122"/>
                  <a:cs typeface="宋体" pitchFamily="-112" charset="-122"/>
                </a:endParaRPr>
              </a:p>
            </p:txBody>
          </p:sp>
          <p:sp>
            <p:nvSpPr>
              <p:cNvPr id="36913" name="Freeform 21"/>
              <p:cNvSpPr>
                <a:spLocks/>
              </p:cNvSpPr>
              <p:nvPr/>
            </p:nvSpPr>
            <p:spPr bwMode="gray">
              <a:xfrm>
                <a:off x="1746" y="2115"/>
                <a:ext cx="2449" cy="363"/>
              </a:xfrm>
              <a:custGeom>
                <a:avLst/>
                <a:gdLst>
                  <a:gd name="T0" fmla="*/ 6939 w 1920"/>
                  <a:gd name="T1" fmla="*/ 1239 h 284"/>
                  <a:gd name="T2" fmla="*/ 0 w 1920"/>
                  <a:gd name="T3" fmla="*/ 1239 h 284"/>
                  <a:gd name="T4" fmla="*/ 1921 w 1920"/>
                  <a:gd name="T5" fmla="*/ 0 h 284"/>
                  <a:gd name="T6" fmla="*/ 8269 w 1920"/>
                  <a:gd name="T7" fmla="*/ 0 h 284"/>
                  <a:gd name="T8" fmla="*/ 6939 w 1920"/>
                  <a:gd name="T9" fmla="*/ 1239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0"/>
                  <a:gd name="T16" fmla="*/ 0 h 284"/>
                  <a:gd name="T17" fmla="*/ 1920 w 1920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0" h="284">
                    <a:moveTo>
                      <a:pt x="1612" y="284"/>
                    </a:moveTo>
                    <a:lnTo>
                      <a:pt x="0" y="284"/>
                    </a:lnTo>
                    <a:lnTo>
                      <a:pt x="446" y="0"/>
                    </a:lnTo>
                    <a:lnTo>
                      <a:pt x="1920" y="0"/>
                    </a:lnTo>
                    <a:lnTo>
                      <a:pt x="1612" y="284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46" name="Rectangle 22"/>
              <p:cNvSpPr>
                <a:spLocks noChangeArrowheads="1"/>
              </p:cNvSpPr>
              <p:nvPr/>
            </p:nvSpPr>
            <p:spPr bwMode="gray">
              <a:xfrm>
                <a:off x="1746" y="2469"/>
                <a:ext cx="2041" cy="191"/>
              </a:xfrm>
              <a:prstGeom prst="rect">
                <a:avLst/>
              </a:prstGeom>
              <a:gradFill rotWithShape="1">
                <a:gsLst>
                  <a:gs pos="0">
                    <a:schemeClr val="hlink">
                      <a:gamma/>
                      <a:shade val="72549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72549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Verdana" pitchFamily="-112" charset="0"/>
                    <a:ea typeface="宋体" pitchFamily="-112" charset="-122"/>
                    <a:cs typeface="宋体" pitchFamily="-112" charset="-122"/>
                  </a:rPr>
                  <a:t>初稿</a:t>
                </a:r>
                <a:endParaRPr lang="en-US" altLang="zh-CN" sz="1600" b="1">
                  <a:solidFill>
                    <a:srgbClr val="FFFFFF"/>
                  </a:solidFill>
                  <a:latin typeface="Verdana" pitchFamily="-112" charset="0"/>
                  <a:ea typeface="宋体" pitchFamily="-112" charset="-122"/>
                  <a:cs typeface="宋体" pitchFamily="-112" charset="-122"/>
                </a:endParaRPr>
              </a:p>
            </p:txBody>
          </p:sp>
        </p:grpSp>
        <p:grpSp>
          <p:nvGrpSpPr>
            <p:cNvPr id="36883" name="Group 23"/>
            <p:cNvGrpSpPr>
              <a:grpSpLocks/>
            </p:cNvGrpSpPr>
            <p:nvPr/>
          </p:nvGrpSpPr>
          <p:grpSpPr bwMode="auto">
            <a:xfrm>
              <a:off x="2620" y="1808"/>
              <a:ext cx="2404" cy="533"/>
              <a:chOff x="2720" y="1389"/>
              <a:chExt cx="2106" cy="533"/>
            </a:xfrm>
          </p:grpSpPr>
          <p:sp>
            <p:nvSpPr>
              <p:cNvPr id="52248" name="Freeform 24"/>
              <p:cNvSpPr>
                <a:spLocks/>
              </p:cNvSpPr>
              <p:nvPr/>
            </p:nvSpPr>
            <p:spPr bwMode="gray">
              <a:xfrm>
                <a:off x="4459" y="1389"/>
                <a:ext cx="363" cy="533"/>
              </a:xfrm>
              <a:custGeom>
                <a:avLst/>
                <a:gdLst/>
                <a:ahLst/>
                <a:cxnLst>
                  <a:cxn ang="0">
                    <a:pos x="308" y="120"/>
                  </a:cxn>
                  <a:cxn ang="0">
                    <a:pos x="0" y="444"/>
                  </a:cxn>
                  <a:cxn ang="0">
                    <a:pos x="0" y="286"/>
                  </a:cxn>
                  <a:cxn ang="0">
                    <a:pos x="308" y="0"/>
                  </a:cxn>
                  <a:cxn ang="0">
                    <a:pos x="308" y="120"/>
                  </a:cxn>
                </a:cxnLst>
                <a:rect l="0" t="0" r="r" b="b"/>
                <a:pathLst>
                  <a:path w="308" h="444">
                    <a:moveTo>
                      <a:pt x="308" y="120"/>
                    </a:moveTo>
                    <a:lnTo>
                      <a:pt x="0" y="444"/>
                    </a:lnTo>
                    <a:lnTo>
                      <a:pt x="0" y="286"/>
                    </a:lnTo>
                    <a:lnTo>
                      <a:pt x="308" y="0"/>
                    </a:lnTo>
                    <a:lnTo>
                      <a:pt x="308" y="12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latin typeface="Arial" pitchFamily="-112" charset="0"/>
                  <a:ea typeface="宋体" pitchFamily="-112" charset="-122"/>
                  <a:cs typeface="宋体" pitchFamily="-112" charset="-122"/>
                </a:endParaRPr>
              </a:p>
            </p:txBody>
          </p:sp>
          <p:sp>
            <p:nvSpPr>
              <p:cNvPr id="36910" name="Freeform 25"/>
              <p:cNvSpPr>
                <a:spLocks/>
              </p:cNvSpPr>
              <p:nvPr/>
            </p:nvSpPr>
            <p:spPr bwMode="gray">
              <a:xfrm>
                <a:off x="2720" y="1389"/>
                <a:ext cx="2106" cy="341"/>
              </a:xfrm>
              <a:custGeom>
                <a:avLst/>
                <a:gdLst>
                  <a:gd name="T0" fmla="*/ 3973 w 1786"/>
                  <a:gd name="T1" fmla="*/ 850 h 284"/>
                  <a:gd name="T2" fmla="*/ 0 w 1786"/>
                  <a:gd name="T3" fmla="*/ 850 h 284"/>
                  <a:gd name="T4" fmla="*/ 1198 w 1786"/>
                  <a:gd name="T5" fmla="*/ 0 h 284"/>
                  <a:gd name="T6" fmla="*/ 4802 w 1786"/>
                  <a:gd name="T7" fmla="*/ 0 h 284"/>
                  <a:gd name="T8" fmla="*/ 3973 w 1786"/>
                  <a:gd name="T9" fmla="*/ 85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86"/>
                  <a:gd name="T16" fmla="*/ 0 h 284"/>
                  <a:gd name="T17" fmla="*/ 1786 w 1786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86" h="284">
                    <a:moveTo>
                      <a:pt x="1478" y="284"/>
                    </a:moveTo>
                    <a:lnTo>
                      <a:pt x="0" y="284"/>
                    </a:lnTo>
                    <a:lnTo>
                      <a:pt x="446" y="0"/>
                    </a:lnTo>
                    <a:lnTo>
                      <a:pt x="1786" y="0"/>
                    </a:lnTo>
                    <a:lnTo>
                      <a:pt x="1478" y="284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50" name="Rectangle 26"/>
              <p:cNvSpPr>
                <a:spLocks noChangeArrowheads="1"/>
              </p:cNvSpPr>
              <p:nvPr/>
            </p:nvSpPr>
            <p:spPr bwMode="gray">
              <a:xfrm>
                <a:off x="2724" y="1730"/>
                <a:ext cx="1742" cy="192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gamma/>
                      <a:shade val="72549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72549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Verdana" pitchFamily="-112" charset="0"/>
                    <a:ea typeface="宋体" pitchFamily="-112" charset="-122"/>
                    <a:cs typeface="宋体" pitchFamily="-112" charset="-122"/>
                  </a:rPr>
                  <a:t>排练</a:t>
                </a:r>
                <a:endParaRPr lang="en-US" altLang="zh-CN" sz="1600" b="1">
                  <a:solidFill>
                    <a:srgbClr val="FFFFFF"/>
                  </a:solidFill>
                  <a:latin typeface="Verdana" pitchFamily="-112" charset="0"/>
                  <a:ea typeface="宋体" pitchFamily="-112" charset="-122"/>
                  <a:cs typeface="宋体" pitchFamily="-112" charset="-122"/>
                </a:endParaRPr>
              </a:p>
            </p:txBody>
          </p:sp>
        </p:grpSp>
        <p:sp>
          <p:nvSpPr>
            <p:cNvPr id="52251" name="Freeform 27"/>
            <p:cNvSpPr>
              <a:spLocks/>
            </p:cNvSpPr>
            <p:nvPr/>
          </p:nvSpPr>
          <p:spPr bwMode="gray">
            <a:xfrm>
              <a:off x="4743" y="1570"/>
              <a:ext cx="372" cy="454"/>
            </a:xfrm>
            <a:custGeom>
              <a:avLst/>
              <a:gdLst/>
              <a:ahLst/>
              <a:cxnLst>
                <a:cxn ang="0">
                  <a:pos x="306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6" y="0"/>
                </a:cxn>
                <a:cxn ang="0">
                  <a:pos x="306" y="122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latin typeface="Arial" pitchFamily="-112" charset="0"/>
                <a:ea typeface="宋体" pitchFamily="-112" charset="-122"/>
                <a:cs typeface="宋体" pitchFamily="-112" charset="-122"/>
              </a:endParaRPr>
            </a:p>
          </p:txBody>
        </p:sp>
        <p:sp>
          <p:nvSpPr>
            <p:cNvPr id="36885" name="Freeform 28"/>
            <p:cNvSpPr>
              <a:spLocks/>
            </p:cNvSpPr>
            <p:nvPr/>
          </p:nvSpPr>
          <p:spPr bwMode="gray">
            <a:xfrm>
              <a:off x="2838" y="1570"/>
              <a:ext cx="2277" cy="265"/>
            </a:xfrm>
            <a:custGeom>
              <a:avLst/>
              <a:gdLst>
                <a:gd name="T0" fmla="*/ 3292 w 2048"/>
                <a:gd name="T1" fmla="*/ 182 h 286"/>
                <a:gd name="T2" fmla="*/ 0 w 2048"/>
                <a:gd name="T3" fmla="*/ 182 h 286"/>
                <a:gd name="T4" fmla="*/ 843 w 2048"/>
                <a:gd name="T5" fmla="*/ 0 h 286"/>
                <a:gd name="T6" fmla="*/ 3869 w 2048"/>
                <a:gd name="T7" fmla="*/ 0 h 286"/>
                <a:gd name="T8" fmla="*/ 3292 w 2048"/>
                <a:gd name="T9" fmla="*/ 182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chemeClr val="folHlink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gray">
            <a:xfrm>
              <a:off x="2847" y="1834"/>
              <a:ext cx="1905" cy="188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defRPr/>
              </a:pPr>
              <a:r>
                <a:rPr lang="zh-CN" altLang="en-US" sz="1600" b="1">
                  <a:solidFill>
                    <a:srgbClr val="FFFFFF"/>
                  </a:solidFill>
                  <a:latin typeface="Verdana" pitchFamily="-112" charset="0"/>
                  <a:ea typeface="宋体" pitchFamily="-112" charset="-122"/>
                  <a:cs typeface="宋体" pitchFamily="-112" charset="-122"/>
                </a:rPr>
                <a:t>报告</a:t>
              </a:r>
              <a:endParaRPr lang="en-US" altLang="zh-CN" sz="1600" b="1">
                <a:solidFill>
                  <a:srgbClr val="FFFFFF"/>
                </a:solidFill>
                <a:latin typeface="Verdana" pitchFamily="-112" charset="0"/>
                <a:ea typeface="宋体" pitchFamily="-112" charset="-122"/>
                <a:cs typeface="宋体" pitchFamily="-112" charset="-122"/>
              </a:endParaRPr>
            </a:p>
          </p:txBody>
        </p:sp>
        <p:sp>
          <p:nvSpPr>
            <p:cNvPr id="36887" name="Freeform 30"/>
            <p:cNvSpPr>
              <a:spLocks/>
            </p:cNvSpPr>
            <p:nvPr/>
          </p:nvSpPr>
          <p:spPr bwMode="gray">
            <a:xfrm>
              <a:off x="3119" y="1162"/>
              <a:ext cx="2314" cy="363"/>
            </a:xfrm>
            <a:custGeom>
              <a:avLst/>
              <a:gdLst>
                <a:gd name="T0" fmla="*/ 4941 w 1920"/>
                <a:gd name="T1" fmla="*/ 1239 h 284"/>
                <a:gd name="T2" fmla="*/ 0 w 1920"/>
                <a:gd name="T3" fmla="*/ 1239 h 284"/>
                <a:gd name="T4" fmla="*/ 1367 w 1920"/>
                <a:gd name="T5" fmla="*/ 0 h 284"/>
                <a:gd name="T6" fmla="*/ 5884 w 1920"/>
                <a:gd name="T7" fmla="*/ 0 h 284"/>
                <a:gd name="T8" fmla="*/ 4941 w 1920"/>
                <a:gd name="T9" fmla="*/ 1239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84"/>
                <a:gd name="T17" fmla="*/ 1920 w 192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chemeClr val="hlink"/>
            </a:solidFill>
            <a:ln w="0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gray">
            <a:xfrm>
              <a:off x="3119" y="1516"/>
              <a:ext cx="1853" cy="188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shade val="72549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defRPr/>
              </a:pPr>
              <a:r>
                <a:rPr lang="zh-CN" altLang="en-US" sz="1600" b="1">
                  <a:solidFill>
                    <a:srgbClr val="FFFFFF"/>
                  </a:solidFill>
                  <a:latin typeface="Verdana" pitchFamily="-112" charset="0"/>
                  <a:ea typeface="宋体" pitchFamily="-112" charset="-122"/>
                  <a:cs typeface="宋体" pitchFamily="-112" charset="-122"/>
                </a:rPr>
                <a:t>回顾</a:t>
              </a:r>
              <a:endParaRPr lang="en-US" altLang="zh-CN" sz="1600" b="1">
                <a:solidFill>
                  <a:srgbClr val="FFFFFF"/>
                </a:solidFill>
                <a:latin typeface="Verdana" pitchFamily="-112" charset="0"/>
                <a:ea typeface="宋体" pitchFamily="-112" charset="-122"/>
                <a:cs typeface="宋体" pitchFamily="-112" charset="-122"/>
              </a:endParaRPr>
            </a:p>
          </p:txBody>
        </p:sp>
        <p:sp>
          <p:nvSpPr>
            <p:cNvPr id="52256" name="Freeform 32"/>
            <p:cNvSpPr>
              <a:spLocks/>
            </p:cNvSpPr>
            <p:nvPr/>
          </p:nvSpPr>
          <p:spPr bwMode="gray">
            <a:xfrm>
              <a:off x="4972" y="1162"/>
              <a:ext cx="461" cy="544"/>
            </a:xfrm>
            <a:custGeom>
              <a:avLst/>
              <a:gdLst/>
              <a:ahLst/>
              <a:cxnLst>
                <a:cxn ang="0">
                  <a:pos x="308" y="120"/>
                </a:cxn>
                <a:cxn ang="0">
                  <a:pos x="0" y="442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0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latin typeface="Arial" pitchFamily="-112" charset="0"/>
                <a:ea typeface="宋体" pitchFamily="-112" charset="-122"/>
                <a:cs typeface="宋体" pitchFamily="-112" charset="-122"/>
              </a:endParaRPr>
            </a:p>
          </p:txBody>
        </p:sp>
        <p:grpSp>
          <p:nvGrpSpPr>
            <p:cNvPr id="36890" name="Group 33"/>
            <p:cNvGrpSpPr>
              <a:grpSpLocks/>
            </p:cNvGrpSpPr>
            <p:nvPr/>
          </p:nvGrpSpPr>
          <p:grpSpPr bwMode="auto">
            <a:xfrm>
              <a:off x="852" y="1162"/>
              <a:ext cx="0" cy="2177"/>
              <a:chOff x="884" y="1162"/>
              <a:chExt cx="0" cy="2177"/>
            </a:xfrm>
          </p:grpSpPr>
          <p:sp>
            <p:nvSpPr>
              <p:cNvPr id="36903" name="Line 34"/>
              <p:cNvSpPr>
                <a:spLocks noChangeShapeType="1"/>
              </p:cNvSpPr>
              <p:nvPr/>
            </p:nvSpPr>
            <p:spPr bwMode="auto">
              <a:xfrm>
                <a:off x="884" y="297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04" name="Line 35"/>
              <p:cNvSpPr>
                <a:spLocks noChangeShapeType="1"/>
              </p:cNvSpPr>
              <p:nvPr/>
            </p:nvSpPr>
            <p:spPr bwMode="auto">
              <a:xfrm>
                <a:off x="884" y="2659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05" name="Line 36"/>
              <p:cNvSpPr>
                <a:spLocks noChangeShapeType="1"/>
              </p:cNvSpPr>
              <p:nvPr/>
            </p:nvSpPr>
            <p:spPr bwMode="auto">
              <a:xfrm>
                <a:off x="884" y="2341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06" name="Line 37"/>
              <p:cNvSpPr>
                <a:spLocks noChangeShapeType="1"/>
              </p:cNvSpPr>
              <p:nvPr/>
            </p:nvSpPr>
            <p:spPr bwMode="auto">
              <a:xfrm>
                <a:off x="884" y="2023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07" name="Line 38"/>
              <p:cNvSpPr>
                <a:spLocks noChangeShapeType="1"/>
              </p:cNvSpPr>
              <p:nvPr/>
            </p:nvSpPr>
            <p:spPr bwMode="auto">
              <a:xfrm>
                <a:off x="884" y="1706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08" name="Line 39"/>
              <p:cNvSpPr>
                <a:spLocks noChangeShapeType="1"/>
              </p:cNvSpPr>
              <p:nvPr/>
            </p:nvSpPr>
            <p:spPr bwMode="auto">
              <a:xfrm>
                <a:off x="884" y="1162"/>
                <a:ext cx="0" cy="5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6891" name="Group 40"/>
            <p:cNvGrpSpPr>
              <a:grpSpLocks/>
            </p:cNvGrpSpPr>
            <p:nvPr/>
          </p:nvGrpSpPr>
          <p:grpSpPr bwMode="auto">
            <a:xfrm>
              <a:off x="952" y="1344"/>
              <a:ext cx="720" cy="2026"/>
              <a:chOff x="1211" y="1344"/>
              <a:chExt cx="720" cy="2026"/>
            </a:xfrm>
          </p:grpSpPr>
          <p:sp>
            <p:nvSpPr>
              <p:cNvPr id="36897" name="Rectangle 41"/>
              <p:cNvSpPr>
                <a:spLocks noChangeArrowheads="1"/>
              </p:cNvSpPr>
              <p:nvPr/>
            </p:nvSpPr>
            <p:spPr bwMode="auto">
              <a:xfrm>
                <a:off x="1211" y="3067"/>
                <a:ext cx="720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>
                    <a:solidFill>
                      <a:srgbClr val="003366"/>
                    </a:solidFill>
                  </a:rPr>
                  <a:t>星期二</a:t>
                </a:r>
              </a:p>
            </p:txBody>
          </p:sp>
          <p:sp>
            <p:nvSpPr>
              <p:cNvPr id="36898" name="Rectangle 42"/>
              <p:cNvSpPr>
                <a:spLocks noChangeArrowheads="1"/>
              </p:cNvSpPr>
              <p:nvPr/>
            </p:nvSpPr>
            <p:spPr bwMode="auto">
              <a:xfrm>
                <a:off x="1211" y="2704"/>
                <a:ext cx="720" cy="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>
                    <a:solidFill>
                      <a:srgbClr val="003366"/>
                    </a:solidFill>
                  </a:rPr>
                  <a:t>星期四</a:t>
                </a:r>
                <a:endParaRPr lang="en-US" altLang="zh-CN">
                  <a:solidFill>
                    <a:srgbClr val="003366"/>
                  </a:solidFill>
                </a:endParaRPr>
              </a:p>
            </p:txBody>
          </p:sp>
          <p:sp>
            <p:nvSpPr>
              <p:cNvPr id="36899" name="Rectangle 43"/>
              <p:cNvSpPr>
                <a:spLocks noChangeArrowheads="1"/>
              </p:cNvSpPr>
              <p:nvPr/>
            </p:nvSpPr>
            <p:spPr bwMode="auto">
              <a:xfrm>
                <a:off x="1211" y="2387"/>
                <a:ext cx="720" cy="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>
                    <a:solidFill>
                      <a:srgbClr val="003366"/>
                    </a:solidFill>
                  </a:rPr>
                  <a:t>星期六</a:t>
                </a:r>
              </a:p>
            </p:txBody>
          </p:sp>
          <p:sp>
            <p:nvSpPr>
              <p:cNvPr id="36900" name="Rectangle 44"/>
              <p:cNvSpPr>
                <a:spLocks noChangeArrowheads="1"/>
              </p:cNvSpPr>
              <p:nvPr/>
            </p:nvSpPr>
            <p:spPr bwMode="auto">
              <a:xfrm>
                <a:off x="1211" y="2069"/>
                <a:ext cx="720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>
                    <a:solidFill>
                      <a:srgbClr val="003366"/>
                    </a:solidFill>
                  </a:rPr>
                  <a:t>星期二</a:t>
                </a:r>
              </a:p>
            </p:txBody>
          </p:sp>
          <p:sp>
            <p:nvSpPr>
              <p:cNvPr id="36901" name="Rectangle 45"/>
              <p:cNvSpPr>
                <a:spLocks noChangeArrowheads="1"/>
              </p:cNvSpPr>
              <p:nvPr/>
            </p:nvSpPr>
            <p:spPr bwMode="auto">
              <a:xfrm>
                <a:off x="1211" y="1752"/>
                <a:ext cx="720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>
                    <a:solidFill>
                      <a:srgbClr val="003366"/>
                    </a:solidFill>
                  </a:rPr>
                  <a:t>星期四</a:t>
                </a:r>
              </a:p>
            </p:txBody>
          </p:sp>
          <p:sp>
            <p:nvSpPr>
              <p:cNvPr id="36902" name="Rectangle 46"/>
              <p:cNvSpPr>
                <a:spLocks noChangeArrowheads="1"/>
              </p:cNvSpPr>
              <p:nvPr/>
            </p:nvSpPr>
            <p:spPr bwMode="auto">
              <a:xfrm>
                <a:off x="1211" y="1344"/>
                <a:ext cx="720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>
                    <a:solidFill>
                      <a:srgbClr val="003366"/>
                    </a:solidFill>
                  </a:rPr>
                  <a:t>星期四</a:t>
                </a:r>
                <a:endParaRPr lang="en-US" altLang="zh-CN">
                  <a:solidFill>
                    <a:srgbClr val="003366"/>
                  </a:solidFill>
                </a:endParaRPr>
              </a:p>
            </p:txBody>
          </p:sp>
        </p:grpSp>
        <p:pic>
          <p:nvPicPr>
            <p:cNvPr id="36892" name="Picture 47" descr="文件名: PE01914_.wmf&#10;关键字: 人物, 任务, 会议 ...&#10;文件大小: 20 KB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745193">
              <a:off x="4436" y="297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3" name="Picture 48" descr="文件名: j0212587.wmf&#10;关键字: academics, erasers, office supplies ...&#10;文件大小: 2 KB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917400">
              <a:off x="172" y="261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4" name="Picture 49" descr="文件名: j0233264.wmf&#10;关键字: academics, classes, education ...&#10;文件大小: 79 KB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844233">
              <a:off x="217" y="1902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5" name="Picture 50" descr="文件名: j0289958.wmf&#10;关键字: audiences, communications, females ...&#10;文件大小: 44 KB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7"/>
                </a:clrFrom>
                <a:clrTo>
                  <a:srgbClr val="FFFF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587350">
              <a:off x="4980" y="1525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6" name="Picture 51" descr="文件名: j0300842.wmf&#10;关键字: businesses, contracts, legal documents ...&#10;文件大小: 16 KB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7" y="1207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843" name="标题 1"/>
          <p:cNvSpPr>
            <a:spLocks/>
          </p:cNvSpPr>
          <p:nvPr/>
        </p:nvSpPr>
        <p:spPr bwMode="gray">
          <a:xfrm>
            <a:off x="817563" y="549275"/>
            <a:ext cx="70675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质量控制过程</a:t>
            </a:r>
            <a:endParaRPr lang="en-US" altLang="zh-CN" sz="2800" dirty="0">
              <a:solidFill>
                <a:srgbClr val="27279D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华文黑体"/>
              <a:ea typeface="华文黑体"/>
              <a:cs typeface="华文黑体"/>
            </a:endParaRPr>
          </a:p>
        </p:txBody>
      </p:sp>
      <p:sp>
        <p:nvSpPr>
          <p:cNvPr id="36868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FD461B7E-9BCC-1049-A1DA-0671B6BF7577}" type="slidenum">
              <a:rPr lang="en-US" altLang="zh-CN" sz="1400">
                <a:latin typeface="Times New Roman" charset="0"/>
              </a:rPr>
              <a:pPr algn="ctr"/>
              <a:t>10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进度报告</a:t>
            </a:r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>
          <a:xfrm>
            <a:off x="468313" y="1412875"/>
            <a:ext cx="4248150" cy="2189163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单周或双周一次的进度报告</a:t>
            </a: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学生工作的进展将及时得到反馈</a:t>
            </a:r>
            <a:endParaRPr lang="en-US" altLang="zh-CN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教师与助教可及时提供指导和鼓励</a:t>
            </a:r>
            <a:endParaRPr lang="en-US" altLang="zh-CN" sz="1800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38916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DEBB1B26-EECB-814D-9FB9-D6DF8ECD5E7F}" type="slidenum">
              <a:rPr lang="en-US" altLang="zh-CN" sz="1400">
                <a:latin typeface="Times New Roman" charset="0"/>
              </a:rPr>
              <a:pPr algn="ctr"/>
              <a:t>11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pic>
        <p:nvPicPr>
          <p:cNvPr id="38917" name="Picture 6" descr="Android_Demo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365500"/>
            <a:ext cx="3600450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8" descr="MyCalendar.tif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3181350"/>
            <a:ext cx="330993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 descr="ChineseSlidingBlocks.tif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1114425"/>
            <a:ext cx="33099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内容占位符 2"/>
          <p:cNvSpPr txBox="1">
            <a:spLocks/>
          </p:cNvSpPr>
          <p:nvPr/>
        </p:nvSpPr>
        <p:spPr bwMode="auto">
          <a:xfrm>
            <a:off x="4787900" y="5300663"/>
            <a:ext cx="41767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学生之间可以互相学习、</a:t>
            </a:r>
            <a:b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</a:b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分享技术</a:t>
            </a:r>
            <a:endParaRPr lang="en-US" altLang="zh-CN" sz="2200" b="1">
              <a:latin typeface="华文细黑" charset="-122"/>
              <a:ea typeface="华文细黑" charset="-122"/>
              <a:cs typeface="华文细黑" charset="-122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zh-CN" altLang="en-US" sz="2200" b="1">
              <a:latin typeface="Verdana" charset="0"/>
              <a:ea typeface="幼圆" pitchFamily="49" charset="-122"/>
              <a:cs typeface="幼圆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838" y="2924175"/>
            <a:ext cx="4681537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标题 1"/>
          <p:cNvSpPr>
            <a:spLocks noGrp="1"/>
          </p:cNvSpPr>
          <p:nvPr>
            <p:ph type="title"/>
          </p:nvPr>
        </p:nvSpPr>
        <p:spPr>
          <a:xfrm>
            <a:off x="827088" y="561975"/>
            <a:ext cx="3114675" cy="5635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作业</a:t>
            </a:r>
          </a:p>
        </p:txBody>
      </p:sp>
      <p:sp>
        <p:nvSpPr>
          <p:cNvPr id="40964" name="内容占位符 2"/>
          <p:cNvSpPr>
            <a:spLocks noGrp="1"/>
          </p:cNvSpPr>
          <p:nvPr>
            <p:ph idx="1"/>
          </p:nvPr>
        </p:nvSpPr>
        <p:spPr>
          <a:xfrm>
            <a:off x="609600" y="1447800"/>
            <a:ext cx="7470775" cy="1928813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编写对象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—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过程网络系统的编译器和模拟器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图形化编程语言</a:t>
            </a:r>
            <a:endParaRPr lang="en-US" altLang="zh-CN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图灵完备的</a:t>
            </a:r>
            <a:r>
              <a:rPr lang="en-US" altLang="zh-CN" sz="1600" b="1">
                <a:ea typeface="华文中宋" pitchFamily="2" charset="-122"/>
                <a:cs typeface="华文中宋" pitchFamily="2" charset="-122"/>
              </a:rPr>
              <a:t>Petri-Net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自动机</a:t>
            </a:r>
          </a:p>
          <a:p>
            <a:pPr lvl="1" eaLnBrk="1" hangingPunct="1">
              <a:buClr>
                <a:schemeClr val="tx1"/>
              </a:buClr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具备符号运算的能力 </a:t>
            </a:r>
            <a:r>
              <a:rPr lang="zh-CN" altLang="en-US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（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类似</a:t>
            </a:r>
            <a:r>
              <a:rPr lang="en-US" altLang="zh-CN" sz="1600" b="1">
                <a:ea typeface="华文中宋" pitchFamily="2" charset="-122"/>
                <a:cs typeface="华文中宋" pitchFamily="2" charset="-122"/>
              </a:rPr>
              <a:t>Mathematica</a:t>
            </a:r>
            <a:r>
              <a:rPr lang="en-US" altLang="zh-CN" sz="1800" b="1" baseline="30000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®</a:t>
            </a:r>
            <a:r>
              <a:rPr lang="en-US" altLang="zh-CN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 </a:t>
            </a:r>
            <a:r>
              <a:rPr lang="en-US" altLang="zh-CN" sz="1600" b="1">
                <a:ea typeface="华文中宋" pitchFamily="2" charset="-122"/>
                <a:cs typeface="华文中宋" pitchFamily="2" charset="-122"/>
              </a:rPr>
              <a:t>Kernel</a:t>
            </a:r>
            <a:r>
              <a:rPr lang="zh-CN" altLang="en-US" sz="1800" b="1">
                <a:latin typeface="华文中宋" pitchFamily="2" charset="-122"/>
                <a:ea typeface="华文中宋" pitchFamily="2" charset="-122"/>
                <a:cs typeface="华文中宋" pitchFamily="2" charset="-122"/>
              </a:rPr>
              <a:t>）</a:t>
            </a:r>
            <a:endParaRPr lang="en-US" altLang="zh-CN" sz="1800" b="1">
              <a:latin typeface="华文中宋" pitchFamily="2" charset="-122"/>
              <a:ea typeface="华文中宋" pitchFamily="2" charset="-122"/>
              <a:cs typeface="华文中宋" pitchFamily="2" charset="-122"/>
            </a:endParaRP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4575" y="3213100"/>
            <a:ext cx="2519363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5715000" y="5876925"/>
            <a:ext cx="1350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>
                <a:ea typeface="华文中宋" pitchFamily="2" charset="-122"/>
                <a:cs typeface="华文中宋" pitchFamily="2" charset="-122"/>
              </a:rPr>
              <a:t>学生产品二</a:t>
            </a:r>
            <a:endParaRPr lang="en-US" altLang="zh-CN" sz="1400" b="1">
              <a:ea typeface="华文中宋" pitchFamily="2" charset="-122"/>
              <a:cs typeface="华文中宋" pitchFamily="2" charset="-122"/>
            </a:endParaRPr>
          </a:p>
        </p:txBody>
      </p:sp>
      <p:sp>
        <p:nvSpPr>
          <p:cNvPr id="40967" name="Text Box 8"/>
          <p:cNvSpPr txBox="1">
            <a:spLocks noChangeArrowheads="1"/>
          </p:cNvSpPr>
          <p:nvPr/>
        </p:nvSpPr>
        <p:spPr bwMode="auto">
          <a:xfrm>
            <a:off x="1762125" y="5876925"/>
            <a:ext cx="1296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>
                <a:ea typeface="华文中宋" pitchFamily="2" charset="-122"/>
                <a:cs typeface="华文中宋" pitchFamily="2" charset="-122"/>
              </a:rPr>
              <a:t>学生产品一</a:t>
            </a:r>
            <a:endParaRPr lang="en-US" altLang="zh-CN" sz="1400" b="1">
              <a:ea typeface="华文中宋" pitchFamily="2" charset="-122"/>
              <a:cs typeface="华文中宋" pitchFamily="2" charset="-122"/>
            </a:endParaRPr>
          </a:p>
        </p:txBody>
      </p:sp>
      <p:sp>
        <p:nvSpPr>
          <p:cNvPr id="40968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57A4B477-878B-AE49-90B4-952A47D0BD7F}" type="slidenum">
              <a:rPr lang="en-US" altLang="zh-CN" sz="1400">
                <a:latin typeface="Times New Roman" charset="0"/>
              </a:rPr>
              <a:pPr algn="ctr"/>
              <a:t>12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个人项目</a:t>
            </a:r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>
          <a:xfrm>
            <a:off x="971550" y="2278063"/>
            <a:ext cx="6753225" cy="2879725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zh-CN">
                <a:solidFill>
                  <a:srgbClr val="FF0000"/>
                </a:solidFill>
              </a:rPr>
              <a:t>C</a:t>
            </a:r>
            <a:r>
              <a:rPr lang="en-US" altLang="zh-CN"/>
              <a:t>onceive     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学生自主“</a:t>
            </a:r>
            <a:r>
              <a:rPr lang="zh-CN" altLang="en-US" b="1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构思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”一个实际项目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zh-CN">
                <a:solidFill>
                  <a:srgbClr val="FF0000"/>
                </a:solidFill>
              </a:rPr>
              <a:t>D</a:t>
            </a:r>
            <a:r>
              <a:rPr lang="en-US" altLang="zh-CN"/>
              <a:t>esign        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通过撰写建议书来“</a:t>
            </a:r>
            <a:r>
              <a:rPr lang="zh-CN" altLang="en-US" b="1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设计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”项目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zh-CN">
                <a:solidFill>
                  <a:srgbClr val="FF0000"/>
                </a:solidFill>
              </a:rPr>
              <a:t>I</a:t>
            </a:r>
            <a:r>
              <a:rPr lang="en-US" altLang="zh-CN"/>
              <a:t>mplement   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实践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”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项目，制作产品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zh-CN">
                <a:solidFill>
                  <a:srgbClr val="FF0000"/>
                </a:solidFill>
              </a:rPr>
              <a:t>O</a:t>
            </a:r>
            <a:r>
              <a:rPr lang="en-US" altLang="zh-CN"/>
              <a:t>perate       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在不同的应用背景下“</a:t>
            </a:r>
            <a:r>
              <a:rPr lang="zh-CN" altLang="en-US" b="1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运作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”产品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43012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43FC3F5E-DBC0-884C-94C1-48879E61AC43}" type="slidenum">
              <a:rPr lang="en-US" altLang="zh-CN" sz="1400">
                <a:latin typeface="Times New Roman" charset="0"/>
              </a:rPr>
              <a:pPr algn="ctr"/>
              <a:t>13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作业的指导原则 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软件创作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激励学生</a:t>
            </a:r>
            <a:r>
              <a:rPr lang="zh-CN" altLang="en-US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开发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计算科学的</a:t>
            </a:r>
            <a:r>
              <a:rPr lang="zh-CN" altLang="en-US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潜在价值</a:t>
            </a:r>
            <a:endParaRPr lang="en-US" altLang="ja-JP" b="1">
              <a:solidFill>
                <a:srgbClr val="A50021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工具的标准化</a:t>
            </a:r>
            <a:endParaRPr lang="en-US" altLang="zh-CN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2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主要编程语言 </a:t>
            </a:r>
            <a:r>
              <a:rPr lang="en-US" sz="1600" b="1">
                <a:ea typeface="楷体_GB2312" pitchFamily="49" charset="-122"/>
                <a:cs typeface="楷体_GB2312" pitchFamily="49" charset="-122"/>
              </a:rPr>
              <a:t>Java</a:t>
            </a:r>
            <a:endParaRPr lang="en-US" altLang="zh-CN" sz="1600" b="1">
              <a:ea typeface="楷体_GB2312" pitchFamily="49" charset="-122"/>
              <a:cs typeface="楷体_GB2312" pitchFamily="49" charset="-122"/>
            </a:endParaRPr>
          </a:p>
          <a:p>
            <a:pPr lvl="2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集成开发环境</a:t>
            </a:r>
            <a:r>
              <a:rPr lang="zh-CN" altLang="en-US" sz="18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 </a:t>
            </a:r>
            <a:r>
              <a:rPr lang="en-US" altLang="ja-JP" sz="1600" b="1">
                <a:ea typeface="楷体_GB2312" pitchFamily="49" charset="-122"/>
                <a:cs typeface="楷体_GB2312" pitchFamily="49" charset="-122"/>
              </a:rPr>
              <a:t>Eclipse</a:t>
            </a:r>
            <a:r>
              <a:rPr lang="zh-CN" altLang="en-US" sz="18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 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与</a:t>
            </a:r>
            <a:r>
              <a:rPr lang="en-US" altLang="ja-JP" sz="1800" b="1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网络化的版本控制服务 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SVN</a:t>
            </a:r>
            <a:endParaRPr lang="en-US" altLang="ja-JP" sz="1800" b="1">
              <a:latin typeface="楷体_GB2312" pitchFamily="49" charset="-122"/>
              <a:ea typeface="楷体_GB2312" pitchFamily="49" charset="-122"/>
              <a:cs typeface="楷体_GB2312" pitchFamily="49" charset="-122"/>
            </a:endParaRPr>
          </a:p>
          <a:p>
            <a:pPr lvl="2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支持工具 </a:t>
            </a:r>
            <a:r>
              <a:rPr lang="en-US" sz="1600" b="1">
                <a:ea typeface="楷体_GB2312" pitchFamily="49" charset="-122"/>
                <a:cs typeface="楷体_GB2312" pitchFamily="49" charset="-122"/>
              </a:rPr>
              <a:t>Mathematica </a:t>
            </a:r>
            <a:r>
              <a:rPr lang="en-US" sz="1600" b="1" baseline="30000">
                <a:ea typeface="楷体_GB2312" pitchFamily="49" charset="-122"/>
                <a:cs typeface="楷体_GB2312" pitchFamily="49" charset="-122"/>
              </a:rPr>
              <a:t>®</a:t>
            </a:r>
            <a:endParaRPr lang="en-US" altLang="zh-CN" sz="1800" b="1">
              <a:latin typeface="楷体_GB2312" pitchFamily="49" charset="-122"/>
              <a:ea typeface="楷体_GB2312" pitchFamily="49" charset="-122"/>
              <a:cs typeface="楷体_GB2312" pitchFamily="49" charset="-122"/>
            </a:endParaRPr>
          </a:p>
          <a:p>
            <a:pPr lvl="2"/>
            <a:endParaRPr lang="en-US" sz="1800" b="1">
              <a:latin typeface="楷体_GB2312" pitchFamily="49" charset="-122"/>
              <a:ea typeface="楷体_GB2312" pitchFamily="49" charset="-122"/>
              <a:cs typeface="楷体_GB2312" pitchFamily="49" charset="-122"/>
            </a:endParaRPr>
          </a:p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通过三次连贯的作业强化“产品持续开发”的理念</a:t>
            </a: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许多学生仅仅把作业看成</a:t>
            </a:r>
            <a:r>
              <a:rPr lang="zh-CN" altLang="en-US" sz="20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独立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而</a:t>
            </a:r>
            <a:r>
              <a:rPr lang="zh-CN" altLang="en-US" sz="20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终极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的练习</a:t>
            </a:r>
          </a:p>
          <a:p>
            <a:pPr lvl="1"/>
            <a:endParaRPr lang="en-US" altLang="ja-JP" sz="2000" b="1">
              <a:ea typeface="华文中宋" pitchFamily="2" charset="-122"/>
              <a:cs typeface="华文中宋" pitchFamily="2" charset="-122"/>
            </a:endParaRPr>
          </a:p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通过成组化的作业使学生做到</a:t>
            </a:r>
            <a:r>
              <a:rPr lang="en-US" altLang="ja-JP" b="1">
                <a:latin typeface="华文细黑" charset="-122"/>
                <a:ea typeface="华文细黑" charset="-122"/>
                <a:cs typeface="华文细黑" charset="-122"/>
              </a:rPr>
              <a:t>:</a:t>
            </a: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在一个学期的课程中，创造一种可执行的语言</a:t>
            </a:r>
            <a:endParaRPr lang="en-US" altLang="zh-CN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2"/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类似于</a:t>
            </a:r>
            <a:r>
              <a:rPr lang="zh-CN" altLang="en-US" sz="1600" b="1">
                <a:ea typeface="楷体_GB2312" pitchFamily="49" charset="-122"/>
                <a:cs typeface="楷体_GB2312" pitchFamily="49" charset="-122"/>
              </a:rPr>
              <a:t> </a:t>
            </a:r>
            <a:r>
              <a:rPr lang="en-US" altLang="ja-JP" sz="1600" b="1">
                <a:ea typeface="楷体_GB2312" pitchFamily="49" charset="-122"/>
                <a:cs typeface="楷体_GB2312" pitchFamily="49" charset="-122"/>
              </a:rPr>
              <a:t>Mathematica</a:t>
            </a:r>
            <a:r>
              <a:rPr lang="en-US" altLang="ja-JP" sz="1600" b="1" baseline="30000">
                <a:ea typeface="楷体_GB2312" pitchFamily="49" charset="-122"/>
                <a:cs typeface="楷体_GB2312" pitchFamily="49" charset="-122"/>
              </a:rPr>
              <a:t>®</a:t>
            </a:r>
            <a:r>
              <a:rPr lang="en-US" altLang="ja-JP" sz="1600" b="1">
                <a:ea typeface="楷体_GB2312" pitchFamily="49" charset="-122"/>
                <a:cs typeface="楷体_GB2312" pitchFamily="49" charset="-122"/>
              </a:rPr>
              <a:t> kernel</a:t>
            </a:r>
            <a:r>
              <a:rPr lang="en-US" altLang="ja-JP" sz="1600" b="1" i="1">
                <a:ea typeface="楷体_GB2312" pitchFamily="49" charset="-122"/>
                <a:cs typeface="楷体_GB2312" pitchFamily="49" charset="-122"/>
              </a:rPr>
              <a:t>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的功能</a:t>
            </a:r>
            <a:endParaRPr lang="en-US" sz="1600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45060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F4FD1DB1-626F-D943-BE76-EA448A0F03B3}" type="slidenum">
              <a:rPr lang="en-US" altLang="zh-CN" sz="1400">
                <a:latin typeface="Times New Roman" charset="0"/>
              </a:rPr>
              <a:pPr algn="ctr"/>
              <a:t>14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801688" y="668338"/>
            <a:ext cx="7586662" cy="81597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引导项目设计的模式化思维工具</a:t>
            </a:r>
            <a:r>
              <a:rPr lang="zh-CN" altLang="en-US" sz="2800" dirty="0">
                <a:ea typeface="黑体" pitchFamily="2" charset="-122"/>
                <a:cs typeface="黑体" pitchFamily="2" charset="-122"/>
              </a:rPr>
              <a:t/>
            </a:r>
            <a:br>
              <a:rPr lang="zh-CN" altLang="en-US" sz="2800" dirty="0">
                <a:ea typeface="黑体" pitchFamily="2" charset="-122"/>
                <a:cs typeface="黑体" pitchFamily="2" charset="-122"/>
              </a:rPr>
            </a:br>
            <a:r>
              <a:rPr lang="zh-CN" altLang="en-US" sz="2800" dirty="0">
                <a:ea typeface="黑体" pitchFamily="2" charset="-122"/>
                <a:cs typeface="黑体" pitchFamily="2" charset="-122"/>
              </a:rPr>
              <a:t> 		</a:t>
            </a:r>
            <a:r>
              <a:rPr lang="en-US" altLang="zh-CN" sz="2000" dirty="0">
                <a:ea typeface="黑体" pitchFamily="2" charset="-122"/>
                <a:cs typeface="黑体" pitchFamily="2" charset="-122"/>
              </a:rPr>
              <a:t>(Pattern Languages)</a:t>
            </a:r>
            <a:endParaRPr lang="zh-CN" altLang="en-US" sz="2000" dirty="0">
              <a:ea typeface="黑体" pitchFamily="2" charset="-122"/>
              <a:cs typeface="黑体" pitchFamily="2" charset="-122"/>
            </a:endParaRPr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3014662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从真实的世界 </a:t>
            </a:r>
            <a:r>
              <a:rPr lang="zh-CN" altLang="en-US" sz="2000" b="1" i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构思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 项目</a:t>
            </a:r>
            <a:endParaRPr lang="en-US" altLang="zh-CN" sz="2000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使用</a:t>
            </a:r>
            <a:r>
              <a:rPr lang="en-US" altLang="zh-CN" sz="160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altLang="zh-CN" sz="1400">
                <a:ea typeface="华文中宋" pitchFamily="2" charset="-122"/>
                <a:cs typeface="华文中宋" pitchFamily="2" charset="-122"/>
              </a:rPr>
              <a:t>Design Pattern Language</a:t>
            </a:r>
            <a:r>
              <a:rPr lang="en-US" altLang="zh-CN" sz="160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描述问题</a:t>
            </a:r>
          </a:p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通过撰写计划书 </a:t>
            </a:r>
            <a:r>
              <a:rPr lang="zh-CN" altLang="en-US" sz="2000" b="1" i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设计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 项目</a:t>
            </a:r>
            <a:r>
              <a:rPr lang="en-US" altLang="zh-CN" sz="2000">
                <a:latin typeface="华文细黑" charset="-122"/>
                <a:ea typeface="华文细黑" charset="-122"/>
                <a:cs typeface="华文细黑" charset="-122"/>
              </a:rPr>
              <a:t>.</a:t>
            </a:r>
          </a:p>
          <a:p>
            <a:pPr lvl="1" eaLnBrk="1" hangingPunct="1">
              <a:buClr>
                <a:schemeClr val="tx1"/>
              </a:buClr>
            </a:pP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遵循</a:t>
            </a:r>
            <a:r>
              <a:rPr lang="zh-CN" altLang="en-US" sz="1400">
                <a:ea typeface="华文中宋" pitchFamily="2" charset="-122"/>
                <a:cs typeface="华文中宋" pitchFamily="2" charset="-122"/>
              </a:rPr>
              <a:t> </a:t>
            </a:r>
            <a:r>
              <a:rPr lang="en-US" altLang="zh-CN" sz="1400">
                <a:ea typeface="华文中宋" pitchFamily="2" charset="-122"/>
                <a:cs typeface="华文中宋" pitchFamily="2" charset="-122"/>
              </a:rPr>
              <a:t>Design Pattern 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文档规范撰写计划书</a:t>
            </a:r>
            <a:endParaRPr lang="en-US" altLang="zh-CN" sz="1600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通过 </a:t>
            </a:r>
            <a:r>
              <a:rPr lang="zh-CN" altLang="en-US" sz="2000" b="1" i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实施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 项目 创造产品</a:t>
            </a:r>
            <a:endParaRPr lang="en-US" altLang="zh-CN" sz="2000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使用 </a:t>
            </a:r>
            <a:r>
              <a:rPr lang="en-US" altLang="zh-CN" sz="1400">
                <a:ea typeface="华文中宋" pitchFamily="2" charset="-122"/>
                <a:cs typeface="华文中宋" pitchFamily="2" charset="-122"/>
              </a:rPr>
              <a:t>MVC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（模型</a:t>
            </a:r>
            <a:r>
              <a:rPr lang="en-US" altLang="zh-CN" sz="1600" b="1">
                <a:latin typeface="华文细黑" charset="-122"/>
                <a:ea typeface="华文细黑" charset="-122"/>
                <a:cs typeface="华文细黑" charset="-122"/>
              </a:rPr>
              <a:t>-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视图</a:t>
            </a:r>
            <a:r>
              <a:rPr lang="en-US" altLang="zh-CN" sz="1600" b="1">
                <a:latin typeface="华文细黑" charset="-122"/>
                <a:ea typeface="华文细黑" charset="-122"/>
                <a:cs typeface="华文细黑" charset="-122"/>
              </a:rPr>
              <a:t>-</a:t>
            </a: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控制器） 模式分解、整合项目</a:t>
            </a:r>
          </a:p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在学习的环境中 </a:t>
            </a:r>
            <a:r>
              <a:rPr lang="zh-CN" altLang="en-US" sz="2000" b="1" i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运作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 产品</a:t>
            </a:r>
            <a:endParaRPr lang="en-US" altLang="zh-CN" sz="2000">
              <a:latin typeface="华文细黑" charset="-122"/>
              <a:ea typeface="华文细黑" charset="-122"/>
              <a:cs typeface="华文细黑" charset="-122"/>
            </a:endParaRPr>
          </a:p>
          <a:p>
            <a:pPr lvl="1" eaLnBrk="1" hangingPunct="1">
              <a:buClr>
                <a:schemeClr val="tx1"/>
              </a:buClr>
            </a:pPr>
            <a:r>
              <a:rPr lang="zh-CN" altLang="en-US" sz="1600" b="1">
                <a:latin typeface="华文细黑" charset="-122"/>
                <a:ea typeface="华文细黑" charset="-122"/>
                <a:cs typeface="华文细黑" charset="-122"/>
              </a:rPr>
              <a:t>动员各类学习资源支持产品的实现</a:t>
            </a:r>
          </a:p>
        </p:txBody>
      </p:sp>
      <p:pic>
        <p:nvPicPr>
          <p:cNvPr id="47108" name="Picture 4" descr="DesignPatterns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1288" y="4648200"/>
            <a:ext cx="15763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4652963"/>
            <a:ext cx="1554163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5375" y="4648200"/>
            <a:ext cx="14557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402E05E2-7546-5F43-8846-D79F6E4735A2}" type="slidenum">
              <a:rPr lang="en-US" altLang="zh-CN" sz="1400">
                <a:latin typeface="Times New Roman" charset="0"/>
              </a:rPr>
              <a:pPr algn="ctr"/>
              <a:t>15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小组项目提示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由学生自己提出计划</a:t>
            </a:r>
            <a:endParaRPr lang="en-US" altLang="ja-JP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学生必须给出选择项目的理由</a:t>
            </a:r>
            <a:endParaRPr lang="en-US" altLang="ja-JP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赋予学生责任意识</a:t>
            </a:r>
          </a:p>
          <a:p>
            <a:pPr lvl="1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使学生成为项目的主人</a:t>
            </a:r>
            <a:endParaRPr lang="en-US" altLang="ja-JP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1800" b="1">
                <a:solidFill>
                  <a:srgbClr val="3C8C93"/>
                </a:solidFill>
                <a:latin typeface="华文细黑" charset="-122"/>
                <a:ea typeface="华文细黑" charset="-122"/>
                <a:cs typeface="华文细黑" charset="-122"/>
              </a:rPr>
              <a:t>青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出于</a:t>
            </a:r>
            <a:r>
              <a:rPr lang="zh-CN" altLang="en-US" sz="1800" b="1">
                <a:solidFill>
                  <a:srgbClr val="000090"/>
                </a:solidFill>
                <a:latin typeface="华文细黑" charset="-122"/>
                <a:ea typeface="华文细黑" charset="-122"/>
                <a:cs typeface="华文细黑" charset="-122"/>
              </a:rPr>
              <a:t>蓝</a:t>
            </a:r>
            <a:r>
              <a:rPr lang="zh-CN" altLang="en-US" sz="1800" b="1" i="1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 </a:t>
            </a:r>
            <a:endParaRPr lang="en-US" altLang="zh-CN" sz="1800" b="1" i="1">
              <a:solidFill>
                <a:srgbClr val="FF0000"/>
              </a:solidFill>
              <a:latin typeface="华文细黑" charset="-122"/>
              <a:ea typeface="华文细黑" charset="-122"/>
              <a:cs typeface="华文细黑" charset="-122"/>
            </a:endParaRPr>
          </a:p>
          <a:p>
            <a:pPr lvl="2"/>
            <a:r>
              <a:rPr lang="en-US" sz="1400" b="1" i="1">
                <a:solidFill>
                  <a:srgbClr val="3C8C93"/>
                </a:solidFill>
              </a:rPr>
              <a:t>Sixty students’</a:t>
            </a:r>
            <a:r>
              <a:rPr lang="en-US" sz="1400" b="1" i="1">
                <a:solidFill>
                  <a:srgbClr val="FF0000"/>
                </a:solidFill>
              </a:rPr>
              <a:t> </a:t>
            </a:r>
            <a:r>
              <a:rPr lang="en-US" sz="1400"/>
              <a:t>brains outrun </a:t>
            </a:r>
            <a:r>
              <a:rPr lang="en-US" sz="1400" b="1" i="1">
                <a:solidFill>
                  <a:srgbClr val="000090"/>
                </a:solidFill>
              </a:rPr>
              <a:t>one</a:t>
            </a:r>
            <a:endParaRPr lang="en-US" altLang="zh-CN" sz="1400" b="1" i="1">
              <a:solidFill>
                <a:srgbClr val="000090"/>
              </a:solidFill>
            </a:endParaRPr>
          </a:p>
          <a:p>
            <a:pPr lvl="2"/>
            <a:endParaRPr lang="en-US" sz="1400">
              <a:solidFill>
                <a:srgbClr val="000090"/>
              </a:solidFill>
            </a:endParaRPr>
          </a:p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所有项目最终将趋于统一</a:t>
            </a:r>
            <a:endParaRPr lang="en-US" altLang="ja-JP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数据结构提供了对所有系统进行抽象编码的基础性元素</a:t>
            </a:r>
          </a:p>
          <a:p>
            <a:pPr lvl="2"/>
            <a:r>
              <a:rPr lang="en-US" sz="1400">
                <a:solidFill>
                  <a:srgbClr val="A50021"/>
                </a:solidFill>
              </a:rPr>
              <a:t>ADT</a:t>
            </a:r>
            <a:r>
              <a:rPr lang="en-US" altLang="zh-CN" sz="1400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sz="1400" b="1">
                <a:latin typeface="华文细黑" charset="-122"/>
                <a:ea typeface="华文细黑" charset="-122"/>
                <a:cs typeface="华文细黑" charset="-122"/>
              </a:rPr>
              <a:t>是 </a:t>
            </a:r>
            <a:r>
              <a:rPr lang="zh-CN" altLang="en-US" sz="1400" b="1" i="1">
                <a:latin typeface="华文细黑" charset="-122"/>
                <a:ea typeface="华文细黑" charset="-122"/>
                <a:cs typeface="华文细黑" charset="-122"/>
              </a:rPr>
              <a:t>计算与通信</a:t>
            </a:r>
            <a:r>
              <a:rPr lang="zh-CN" altLang="en-US" sz="1400" b="1">
                <a:latin typeface="华文细黑" charset="-122"/>
                <a:ea typeface="华文细黑" charset="-122"/>
                <a:cs typeface="华文细黑" charset="-122"/>
              </a:rPr>
              <a:t> 世界中的基本元件</a:t>
            </a:r>
          </a:p>
          <a:p>
            <a:pPr lvl="2"/>
            <a:endParaRPr lang="zh-CN" altLang="en-US" sz="1400" b="1" i="1">
              <a:latin typeface="楷体_GB2312" pitchFamily="49" charset="-122"/>
              <a:ea typeface="楷体_GB2312" pitchFamily="49" charset="-122"/>
              <a:cs typeface="楷体_GB2312" pitchFamily="49" charset="-122"/>
            </a:endParaRPr>
          </a:p>
          <a:p>
            <a:pPr eaLnBrk="1" hangingPunct="1">
              <a:buClr>
                <a:schemeClr val="tx1"/>
              </a:buClr>
            </a:pP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最基本的执行策略：“分而治之，合而击之</a:t>
            </a:r>
            <a:r>
              <a:rPr lang="en-US" altLang="zh-CN" sz="2000" b="1">
                <a:latin typeface="华文细黑" charset="-122"/>
                <a:ea typeface="华文细黑" charset="-122"/>
                <a:cs typeface="华文细黑" charset="-122"/>
              </a:rPr>
              <a:t>”</a:t>
            </a:r>
            <a:endParaRPr lang="en-US" altLang="ja-JP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en-US" altLang="zh-CN" sz="1800" b="1">
                <a:latin typeface="华文细黑" charset="-122"/>
                <a:ea typeface="华文细黑" charset="-122"/>
                <a:cs typeface="华文细黑" charset="-122"/>
              </a:rPr>
              <a:t>“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分而治之，合而击之”是一种在抽象与具象领域都适用的设计模式。</a:t>
            </a:r>
          </a:p>
          <a:p>
            <a:pPr lvl="1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英文为：</a:t>
            </a:r>
            <a:r>
              <a:rPr lang="en-US" altLang="zh-CN" sz="1600" b="1">
                <a:ea typeface="华文中宋" pitchFamily="2" charset="-122"/>
                <a:cs typeface="华文中宋" pitchFamily="2" charset="-122"/>
              </a:rPr>
              <a:t>Divide and Conquer</a:t>
            </a:r>
            <a:endParaRPr lang="en-US" sz="1600" b="1">
              <a:ea typeface="华文中宋" pitchFamily="2" charset="-122"/>
              <a:cs typeface="华文中宋" pitchFamily="2" charset="-122"/>
            </a:endParaRPr>
          </a:p>
        </p:txBody>
      </p:sp>
      <p:sp>
        <p:nvSpPr>
          <p:cNvPr id="49156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5FECB5BE-C09C-8641-AF3A-96D4F63DBE54}" type="slidenum">
              <a:rPr lang="en-US" altLang="zh-CN" sz="1400">
                <a:latin typeface="Times New Roman" charset="0"/>
              </a:rPr>
              <a:pPr algn="ctr"/>
              <a:t>16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06450" y="561975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数据结构中的“分合”策略</a:t>
            </a:r>
          </a:p>
        </p:txBody>
      </p:sp>
      <p:sp>
        <p:nvSpPr>
          <p:cNvPr id="51203" name="Content Placeholder 2"/>
          <p:cNvSpPr txBox="1">
            <a:spLocks/>
          </p:cNvSpPr>
          <p:nvPr/>
        </p:nvSpPr>
        <p:spPr bwMode="auto">
          <a:xfrm>
            <a:off x="685800" y="1341438"/>
            <a:ext cx="4227513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定义</a:t>
            </a:r>
            <a:r>
              <a:rPr lang="en-US" altLang="ja-JP" sz="2200" b="1">
                <a:latin typeface="华文细黑" charset="-122"/>
                <a:ea typeface="华文细黑" charset="-122"/>
                <a:cs typeface="华文细黑" charset="-122"/>
              </a:rPr>
              <a:t>: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>
                <a:latin typeface="华文细黑" charset="-122"/>
                <a:ea typeface="华文细黑" charset="-122"/>
                <a:cs typeface="华文细黑" charset="-122"/>
              </a:rPr>
              <a:t>将问题分解成许多子问题</a:t>
            </a:r>
            <a:endParaRPr lang="en-US" altLang="ja-JP" sz="1800">
              <a:latin typeface="华文细黑" charset="-122"/>
              <a:ea typeface="华文细黑" charset="-122"/>
              <a:cs typeface="华文细黑" charset="-122"/>
            </a:endParaRP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>
                <a:latin typeface="华文细黑" charset="-122"/>
                <a:ea typeface="华文细黑" charset="-122"/>
                <a:cs typeface="华文细黑" charset="-122"/>
              </a:rPr>
              <a:t>递归式地解决问题</a:t>
            </a:r>
            <a:endParaRPr lang="en-US" altLang="ja-JP" sz="1800">
              <a:latin typeface="华文细黑" charset="-122"/>
              <a:ea typeface="华文细黑" charset="-122"/>
              <a:cs typeface="华文细黑" charset="-122"/>
            </a:endParaRP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>
                <a:latin typeface="华文细黑" charset="-122"/>
                <a:ea typeface="华文细黑" charset="-122"/>
                <a:cs typeface="华文细黑" charset="-122"/>
              </a:rPr>
              <a:t>整合所有子问题的解决方案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endParaRPr lang="en-US" altLang="zh-CN" sz="2000">
              <a:latin typeface="Verdana" charset="0"/>
              <a:ea typeface="华文中宋" pitchFamily="2" charset="-122"/>
              <a:cs typeface="华文中宋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例子</a:t>
            </a:r>
            <a:r>
              <a:rPr lang="en-US" altLang="ja-JP" sz="2200" b="1">
                <a:latin typeface="华文细黑" charset="-122"/>
                <a:ea typeface="华文细黑" charset="-122"/>
                <a:cs typeface="华文细黑" charset="-122"/>
              </a:rPr>
              <a:t>: </a:t>
            </a:r>
            <a:r>
              <a:rPr lang="en-US" altLang="ja-JP" sz="1800" b="1" i="1">
                <a:latin typeface="Verdana" charset="0"/>
              </a:rPr>
              <a:t>Merge Sort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>
                <a:latin typeface="华文细黑" charset="-122"/>
                <a:ea typeface="华文细黑" charset="-122"/>
                <a:cs typeface="华文细黑" charset="-122"/>
              </a:rPr>
              <a:t>将一个数字链表分解成若干子链表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>
                <a:latin typeface="华文细黑" charset="-122"/>
                <a:ea typeface="华文细黑" charset="-122"/>
                <a:cs typeface="华文细黑" charset="-122"/>
              </a:rPr>
              <a:t>递归地分解直至每个子链表只包含一个元素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>
                <a:latin typeface="华文细黑" charset="-122"/>
                <a:ea typeface="华文细黑" charset="-122"/>
                <a:cs typeface="华文细黑" charset="-122"/>
              </a:rPr>
              <a:t>递归地将他们合并成有序数列</a:t>
            </a:r>
            <a:endParaRPr lang="en-US" altLang="ja-JP" sz="2000">
              <a:latin typeface="华文细黑" charset="-122"/>
              <a:ea typeface="华文细黑" charset="-122"/>
              <a:cs typeface="华文细黑" charset="-122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000">
              <a:latin typeface="Verdana" charset="0"/>
            </a:endParaRPr>
          </a:p>
        </p:txBody>
      </p:sp>
      <p:pic>
        <p:nvPicPr>
          <p:cNvPr id="51204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371600"/>
            <a:ext cx="396240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Box 8"/>
          <p:cNvSpPr txBox="1">
            <a:spLocks noChangeArrowheads="1"/>
          </p:cNvSpPr>
          <p:nvPr/>
        </p:nvSpPr>
        <p:spPr bwMode="auto">
          <a:xfrm>
            <a:off x="4800600" y="5943600"/>
            <a:ext cx="390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Image courtesy: http://tanksoftware.com/tutes/uni/mergesort.gif</a:t>
            </a:r>
          </a:p>
        </p:txBody>
      </p:sp>
      <p:sp>
        <p:nvSpPr>
          <p:cNvPr id="51206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68189262-1863-1648-932C-BDB622AB06DA}" type="slidenum">
              <a:rPr lang="en-US" altLang="zh-CN" sz="1400">
                <a:latin typeface="Times New Roman" charset="0"/>
              </a:rPr>
              <a:pPr algn="ctr"/>
              <a:t>17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06450" y="47625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软件工程中的分而治之</a:t>
            </a:r>
            <a:endParaRPr lang="en-US" altLang="zh-CN" sz="2800" dirty="0">
              <a:solidFill>
                <a:srgbClr val="27279D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华文黑体"/>
              <a:ea typeface="华文黑体"/>
              <a:cs typeface="华文黑体"/>
            </a:endParaRPr>
          </a:p>
        </p:txBody>
      </p:sp>
      <p:grpSp>
        <p:nvGrpSpPr>
          <p:cNvPr id="53251" name="Group 11"/>
          <p:cNvGrpSpPr>
            <a:grpSpLocks/>
          </p:cNvGrpSpPr>
          <p:nvPr/>
        </p:nvGrpSpPr>
        <p:grpSpPr bwMode="auto">
          <a:xfrm>
            <a:off x="971550" y="1268413"/>
            <a:ext cx="7681913" cy="5422900"/>
            <a:chOff x="612" y="816"/>
            <a:chExt cx="4839" cy="3416"/>
          </a:xfrm>
        </p:grpSpPr>
        <p:pic>
          <p:nvPicPr>
            <p:cNvPr id="53253" name="Picture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89"/>
            <a:stretch>
              <a:fillRect/>
            </a:stretch>
          </p:blipFill>
          <p:spPr bwMode="auto">
            <a:xfrm>
              <a:off x="612" y="816"/>
              <a:ext cx="4528" cy="3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254" name="Rectangle 6"/>
            <p:cNvSpPr>
              <a:spLocks noChangeArrowheads="1"/>
            </p:cNvSpPr>
            <p:nvPr/>
          </p:nvSpPr>
          <p:spPr bwMode="auto">
            <a:xfrm>
              <a:off x="4885" y="862"/>
              <a:ext cx="43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b="1">
                  <a:solidFill>
                    <a:srgbClr val="FF6600"/>
                  </a:solidFill>
                </a:rPr>
                <a:t>Model</a:t>
              </a:r>
            </a:p>
          </p:txBody>
        </p:sp>
        <p:sp>
          <p:nvSpPr>
            <p:cNvPr id="53255" name="Rectangle 7"/>
            <p:cNvSpPr>
              <a:spLocks noChangeArrowheads="1"/>
            </p:cNvSpPr>
            <p:nvPr/>
          </p:nvSpPr>
          <p:spPr bwMode="auto">
            <a:xfrm>
              <a:off x="4905" y="1008"/>
              <a:ext cx="37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</a:rPr>
                <a:t>View</a:t>
              </a:r>
            </a:p>
          </p:txBody>
        </p:sp>
        <p:sp>
          <p:nvSpPr>
            <p:cNvPr id="53256" name="Rectangle 8"/>
            <p:cNvSpPr>
              <a:spLocks noChangeArrowheads="1"/>
            </p:cNvSpPr>
            <p:nvPr/>
          </p:nvSpPr>
          <p:spPr bwMode="auto">
            <a:xfrm>
              <a:off x="4800" y="1198"/>
              <a:ext cx="6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b="1">
                  <a:solidFill>
                    <a:srgbClr val="008000"/>
                  </a:solidFill>
                </a:rPr>
                <a:t>Controller</a:t>
              </a:r>
            </a:p>
          </p:txBody>
        </p:sp>
      </p:grpSp>
      <p:sp>
        <p:nvSpPr>
          <p:cNvPr id="53252" name="Footer Placeholder 3"/>
          <p:cNvSpPr txBox="1">
            <a:spLocks noGrp="1"/>
          </p:cNvSpPr>
          <p:nvPr/>
        </p:nvSpPr>
        <p:spPr bwMode="auto">
          <a:xfrm>
            <a:off x="6740525" y="6403975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A0142251-DFFB-6A43-A9A0-979FC79E420E}" type="slidenum">
              <a:rPr lang="en-US" altLang="zh-CN" sz="1400">
                <a:latin typeface="Times New Roman" charset="0"/>
              </a:rPr>
              <a:pPr algn="ctr"/>
              <a:t>18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6450" y="476250"/>
            <a:ext cx="8229600" cy="5635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软件工程中的合而击之</a:t>
            </a:r>
            <a:endParaRPr lang="en-US" altLang="zh-CN" sz="2800" b="0" dirty="0">
              <a:latin typeface="华文黑体"/>
              <a:ea typeface="华文黑体"/>
              <a:cs typeface="华文黑体"/>
            </a:endParaRPr>
          </a:p>
        </p:txBody>
      </p:sp>
      <p:pic>
        <p:nvPicPr>
          <p:cNvPr id="55299" name="图片 7" descr="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371600"/>
            <a:ext cx="6610350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7212013" y="5257800"/>
            <a:ext cx="985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Verdana" charset="0"/>
              </a:rPr>
              <a:t>MODEL</a:t>
            </a:r>
          </a:p>
        </p:txBody>
      </p:sp>
      <p:sp>
        <p:nvSpPr>
          <p:cNvPr id="55301" name="TextBox 4"/>
          <p:cNvSpPr txBox="1">
            <a:spLocks noChangeArrowheads="1"/>
          </p:cNvSpPr>
          <p:nvPr/>
        </p:nvSpPr>
        <p:spPr bwMode="auto">
          <a:xfrm>
            <a:off x="7189788" y="3530600"/>
            <a:ext cx="1703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Verdana" charset="0"/>
              </a:rPr>
              <a:t>CONTROLLER</a:t>
            </a:r>
          </a:p>
        </p:txBody>
      </p:sp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7239000" y="1854200"/>
            <a:ext cx="817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Verdana" charset="0"/>
              </a:rPr>
              <a:t>VIEW</a:t>
            </a:r>
          </a:p>
        </p:txBody>
      </p:sp>
      <p:sp>
        <p:nvSpPr>
          <p:cNvPr id="55303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5B2B569C-11BA-814D-AD7B-11529AA0CFAD}" type="slidenum">
              <a:rPr lang="en-US" altLang="zh-CN" sz="1400">
                <a:latin typeface="Times New Roman" charset="0"/>
              </a:rPr>
              <a:pPr algn="ctr"/>
              <a:t>19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技术分工的模板</a:t>
            </a:r>
          </a:p>
        </p:txBody>
      </p:sp>
      <p:pic>
        <p:nvPicPr>
          <p:cNvPr id="57347" name="内容占位符 3"/>
          <p:cNvPicPr>
            <a:picLocks noGrp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916113"/>
            <a:ext cx="8577263" cy="3359150"/>
          </a:xfrm>
        </p:spPr>
      </p:pic>
      <p:sp>
        <p:nvSpPr>
          <p:cNvPr id="57348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E30B1822-5039-1748-8641-58E88184A66C}" type="slidenum">
              <a:rPr lang="en-US" altLang="zh-CN" sz="1400">
                <a:latin typeface="Times New Roman" charset="0"/>
              </a:rPr>
              <a:pPr algn="ctr"/>
              <a:t>20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学生项目实施</a:t>
            </a:r>
          </a:p>
        </p:txBody>
      </p:sp>
      <p:sp>
        <p:nvSpPr>
          <p:cNvPr id="59395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949640F6-AA60-2346-9946-F896D9E820F7}" type="slidenum">
              <a:rPr lang="en-US" altLang="zh-CN" sz="1400">
                <a:latin typeface="Times New Roman" charset="0"/>
              </a:rPr>
              <a:pPr algn="ctr"/>
              <a:t>21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sp>
        <p:nvSpPr>
          <p:cNvPr id="59396" name="Content Placeholder 2"/>
          <p:cNvSpPr txBox="1">
            <a:spLocks/>
          </p:cNvSpPr>
          <p:nvPr/>
        </p:nvSpPr>
        <p:spPr bwMode="auto">
          <a:xfrm>
            <a:off x="755650" y="1268413"/>
            <a:ext cx="7561263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学生可获得的资源</a:t>
            </a:r>
            <a:endParaRPr lang="zh-CN" altLang="en-US" sz="1800" b="1" i="1">
              <a:latin typeface="华文细黑" charset="-122"/>
              <a:ea typeface="华文细黑" charset="-122"/>
              <a:cs typeface="华文细黑" charset="-122"/>
            </a:endParaRP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教师的指导</a:t>
            </a:r>
            <a:endParaRPr lang="en-US" altLang="zh-CN" sz="1800" b="1">
              <a:latin typeface="华文细黑" charset="-122"/>
              <a:ea typeface="华文细黑" charset="-122"/>
              <a:cs typeface="华文细黑" charset="-122"/>
            </a:endParaRP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学生之间的相互学习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基本的软件与硬件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图书馆、</a:t>
            </a:r>
            <a:r>
              <a:rPr lang="en-US" altLang="zh-CN" sz="1800" b="1">
                <a:latin typeface="华文细黑" charset="-122"/>
                <a:ea typeface="华文细黑" charset="-122"/>
                <a:cs typeface="华文细黑" charset="-122"/>
              </a:rPr>
              <a:t>Internet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等资源</a:t>
            </a:r>
          </a:p>
        </p:txBody>
      </p:sp>
      <p:pic>
        <p:nvPicPr>
          <p:cNvPr id="59399" name="Picture 7" descr="DSC000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3933825"/>
            <a:ext cx="3363912" cy="1892300"/>
          </a:xfrm>
          <a:prstGeom prst="rect">
            <a:avLst/>
          </a:prstGeom>
          <a:noFill/>
        </p:spPr>
      </p:pic>
      <p:pic>
        <p:nvPicPr>
          <p:cNvPr id="59398" name="Picture 6" descr="DSC00086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3924300" y="3284538"/>
            <a:ext cx="2797175" cy="2098675"/>
          </a:xfrm>
          <a:prstGeom prst="rect">
            <a:avLst/>
          </a:prstGeom>
          <a:noFill/>
        </p:spPr>
      </p:pic>
      <p:pic>
        <p:nvPicPr>
          <p:cNvPr id="59397" name="Picture 5" descr="DSC00084"/>
          <p:cNvPicPr>
            <a:picLocks noChangeAspect="1" noChangeArrowheads="1"/>
          </p:cNvPicPr>
          <p:nvPr/>
        </p:nvPicPr>
        <p:blipFill>
          <a:blip r:embed="rId5">
            <a:lum bright="12000"/>
          </a:blip>
          <a:srcRect/>
          <a:stretch>
            <a:fillRect/>
          </a:stretch>
        </p:blipFill>
        <p:spPr bwMode="auto">
          <a:xfrm>
            <a:off x="5364163" y="1557338"/>
            <a:ext cx="2862262" cy="214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1187450" y="3113088"/>
            <a:ext cx="252095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zh-CN" altLang="en-US" sz="3200" u="sng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运动规划</a:t>
            </a:r>
          </a:p>
        </p:txBody>
      </p:sp>
      <p:sp>
        <p:nvSpPr>
          <p:cNvPr id="61443" name="Subtitle 2"/>
          <p:cNvSpPr>
            <a:spLocks/>
          </p:cNvSpPr>
          <p:nvPr/>
        </p:nvSpPr>
        <p:spPr bwMode="auto">
          <a:xfrm>
            <a:off x="1406525" y="38608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zh-CN" altLang="en-US" sz="2300" b="1">
                <a:latin typeface="华文细黑" charset="-122"/>
                <a:ea typeface="华文细黑" charset="-122"/>
                <a:cs typeface="华文细黑" charset="-122"/>
              </a:rPr>
              <a:t>黄柯，李志弘</a:t>
            </a:r>
            <a:endParaRPr lang="zh-CN" altLang="en-US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pic>
        <p:nvPicPr>
          <p:cNvPr id="61444" name="Picture 6" descr="RIMG00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4576763"/>
            <a:ext cx="2446338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 descr="11mars_rover_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3413" y="1382713"/>
            <a:ext cx="2138362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/>
          <p:cNvSpPr>
            <a:spLocks/>
          </p:cNvSpPr>
          <p:nvPr/>
        </p:nvSpPr>
        <p:spPr bwMode="auto">
          <a:xfrm>
            <a:off x="801688" y="577850"/>
            <a:ext cx="74279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学生项目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如何突出重围？</a:t>
            </a:r>
          </a:p>
        </p:txBody>
      </p:sp>
      <p:sp>
        <p:nvSpPr>
          <p:cNvPr id="62467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CE74F9E4-6E5A-724A-9F3B-9567288ED788}" type="slidenum">
              <a:rPr lang="en-US" altLang="zh-CN" sz="1400">
                <a:latin typeface="Times New Roman" charset="0"/>
              </a:rPr>
              <a:pPr algn="ctr"/>
              <a:t>23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sp>
        <p:nvSpPr>
          <p:cNvPr id="62468" name="Content Placeholder 2"/>
          <p:cNvSpPr txBox="1">
            <a:spLocks/>
          </p:cNvSpPr>
          <p:nvPr/>
        </p:nvSpPr>
        <p:spPr bwMode="auto">
          <a:xfrm>
            <a:off x="755650" y="1268413"/>
            <a:ext cx="7561263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路径规划</a:t>
            </a:r>
            <a:endParaRPr lang="en-US" altLang="ja-JP" sz="1800" b="1" i="1">
              <a:latin typeface="华文细黑" charset="-122"/>
              <a:ea typeface="华文细黑" charset="-122"/>
              <a:cs typeface="华文细黑" charset="-122"/>
            </a:endParaRP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寻找一条从给定起点到终点适当的运动路径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在运动过程中</a:t>
            </a:r>
            <a:r>
              <a:rPr lang="zh-CN" altLang="en-US" sz="1800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无碰撞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地绕过障碍物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altLang="zh-CN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对于机器而言是极大的挑战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在高速、动态系统中尤为如此</a:t>
            </a:r>
          </a:p>
        </p:txBody>
      </p:sp>
      <p:grpSp>
        <p:nvGrpSpPr>
          <p:cNvPr id="62469" name="Group 43"/>
          <p:cNvGrpSpPr>
            <a:grpSpLocks/>
          </p:cNvGrpSpPr>
          <p:nvPr/>
        </p:nvGrpSpPr>
        <p:grpSpPr bwMode="auto">
          <a:xfrm>
            <a:off x="4500563" y="3716338"/>
            <a:ext cx="3771900" cy="2019300"/>
            <a:chOff x="912" y="1872"/>
            <a:chExt cx="3840" cy="1968"/>
          </a:xfrm>
        </p:grpSpPr>
        <p:sp>
          <p:nvSpPr>
            <p:cNvPr id="62472" name="Oval 11"/>
            <p:cNvSpPr>
              <a:spLocks noChangeArrowheads="1"/>
            </p:cNvSpPr>
            <p:nvPr/>
          </p:nvSpPr>
          <p:spPr bwMode="auto">
            <a:xfrm>
              <a:off x="3072" y="1872"/>
              <a:ext cx="96" cy="96"/>
            </a:xfrm>
            <a:prstGeom prst="ellipse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rgbClr val="53C7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62473" name="Oval 12"/>
            <p:cNvSpPr>
              <a:spLocks noChangeArrowheads="1"/>
            </p:cNvSpPr>
            <p:nvPr/>
          </p:nvSpPr>
          <p:spPr bwMode="auto">
            <a:xfrm>
              <a:off x="912" y="3552"/>
              <a:ext cx="96" cy="96"/>
            </a:xfrm>
            <a:prstGeom prst="ellipse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99341" name="Oval 13"/>
            <p:cNvSpPr>
              <a:spLocks noChangeArrowheads="1"/>
            </p:cNvSpPr>
            <p:nvPr/>
          </p:nvSpPr>
          <p:spPr bwMode="auto">
            <a:xfrm>
              <a:off x="2016" y="3169"/>
              <a:ext cx="816" cy="671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107763" dir="81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2475" name="Group 14"/>
            <p:cNvGrpSpPr>
              <a:grpSpLocks/>
            </p:cNvGrpSpPr>
            <p:nvPr/>
          </p:nvGrpSpPr>
          <p:grpSpPr bwMode="auto">
            <a:xfrm>
              <a:off x="2098" y="1968"/>
              <a:ext cx="1022" cy="734"/>
              <a:chOff x="2098" y="1968"/>
              <a:chExt cx="1022" cy="734"/>
            </a:xfrm>
          </p:grpSpPr>
          <p:sp>
            <p:nvSpPr>
              <p:cNvPr id="62499" name="Oval 15"/>
              <p:cNvSpPr>
                <a:spLocks noChangeArrowheads="1"/>
              </p:cNvSpPr>
              <p:nvPr/>
            </p:nvSpPr>
            <p:spPr bwMode="auto">
              <a:xfrm>
                <a:off x="2798" y="2160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rgbClr val="969696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500" name="Oval 16"/>
              <p:cNvSpPr>
                <a:spLocks noChangeArrowheads="1"/>
              </p:cNvSpPr>
              <p:nvPr/>
            </p:nvSpPr>
            <p:spPr bwMode="auto">
              <a:xfrm>
                <a:off x="2414" y="2448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501" name="AutoShape 17"/>
              <p:cNvCxnSpPr>
                <a:cxnSpLocks noChangeShapeType="1"/>
                <a:stCxn id="62487" idx="7"/>
                <a:endCxn id="62500" idx="3"/>
              </p:cNvCxnSpPr>
              <p:nvPr/>
            </p:nvCxnSpPr>
            <p:spPr bwMode="auto">
              <a:xfrm flipV="1">
                <a:off x="2098" y="2530"/>
                <a:ext cx="330" cy="172"/>
              </a:xfrm>
              <a:prstGeom prst="straightConnector1">
                <a:avLst/>
              </a:prstGeom>
              <a:noFill/>
              <a:ln w="1270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2502" name="AutoShape 18"/>
              <p:cNvCxnSpPr>
                <a:cxnSpLocks noChangeShapeType="1"/>
                <a:stCxn id="62500" idx="7"/>
                <a:endCxn id="62499" idx="3"/>
              </p:cNvCxnSpPr>
              <p:nvPr/>
            </p:nvCxnSpPr>
            <p:spPr bwMode="auto">
              <a:xfrm flipV="1">
                <a:off x="2496" y="2242"/>
                <a:ext cx="316" cy="220"/>
              </a:xfrm>
              <a:prstGeom prst="straightConnector1">
                <a:avLst/>
              </a:prstGeom>
              <a:noFill/>
              <a:ln w="12700">
                <a:solidFill>
                  <a:srgbClr val="C0C0C0"/>
                </a:solidFill>
                <a:prstDash val="dash"/>
                <a:round/>
                <a:headEnd/>
                <a:tailEnd type="triangle" w="med" len="med"/>
              </a:ln>
            </p:spPr>
          </p:cxnSp>
          <p:cxnSp>
            <p:nvCxnSpPr>
              <p:cNvPr id="62503" name="AutoShape 19"/>
              <p:cNvCxnSpPr>
                <a:cxnSpLocks noChangeShapeType="1"/>
                <a:stCxn id="62499" idx="7"/>
                <a:endCxn id="62472" idx="4"/>
              </p:cNvCxnSpPr>
              <p:nvPr/>
            </p:nvCxnSpPr>
            <p:spPr bwMode="auto">
              <a:xfrm flipV="1">
                <a:off x="2880" y="1968"/>
                <a:ext cx="240" cy="206"/>
              </a:xfrm>
              <a:prstGeom prst="straightConnector1">
                <a:avLst/>
              </a:prstGeom>
              <a:noFill/>
              <a:ln w="12700">
                <a:solidFill>
                  <a:srgbClr val="C0C0C0"/>
                </a:solidFill>
                <a:prstDash val="dash"/>
                <a:round/>
                <a:headEnd/>
                <a:tailEnd type="triangle" w="med" len="med"/>
              </a:ln>
            </p:spPr>
          </p:cxnSp>
        </p:grpSp>
        <p:grpSp>
          <p:nvGrpSpPr>
            <p:cNvPr id="62476" name="Group 20"/>
            <p:cNvGrpSpPr>
              <a:grpSpLocks/>
            </p:cNvGrpSpPr>
            <p:nvPr/>
          </p:nvGrpSpPr>
          <p:grpSpPr bwMode="auto">
            <a:xfrm>
              <a:off x="2496" y="2352"/>
              <a:ext cx="2208" cy="1152"/>
              <a:chOff x="2496" y="2352"/>
              <a:chExt cx="2208" cy="1152"/>
            </a:xfrm>
          </p:grpSpPr>
          <p:sp>
            <p:nvSpPr>
              <p:cNvPr id="62494" name="Oval 21"/>
              <p:cNvSpPr>
                <a:spLocks noChangeArrowheads="1"/>
              </p:cNvSpPr>
              <p:nvPr/>
            </p:nvSpPr>
            <p:spPr bwMode="auto">
              <a:xfrm>
                <a:off x="3312" y="2352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95" name="Oval 22"/>
              <p:cNvSpPr>
                <a:spLocks noChangeArrowheads="1"/>
              </p:cNvSpPr>
              <p:nvPr/>
            </p:nvSpPr>
            <p:spPr bwMode="auto">
              <a:xfrm>
                <a:off x="3984" y="2640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496" name="AutoShape 23"/>
              <p:cNvCxnSpPr>
                <a:cxnSpLocks noChangeShapeType="1"/>
                <a:stCxn id="62500" idx="6"/>
                <a:endCxn id="62494" idx="2"/>
              </p:cNvCxnSpPr>
              <p:nvPr/>
            </p:nvCxnSpPr>
            <p:spPr bwMode="auto">
              <a:xfrm flipV="1">
                <a:off x="2496" y="2400"/>
                <a:ext cx="816" cy="96"/>
              </a:xfrm>
              <a:prstGeom prst="straightConnector1">
                <a:avLst/>
              </a:prstGeom>
              <a:noFill/>
              <a:ln w="1270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2497" name="AutoShape 24"/>
              <p:cNvCxnSpPr>
                <a:cxnSpLocks noChangeShapeType="1"/>
                <a:stCxn id="62494" idx="6"/>
                <a:endCxn id="62495" idx="2"/>
              </p:cNvCxnSpPr>
              <p:nvPr/>
            </p:nvCxnSpPr>
            <p:spPr bwMode="auto">
              <a:xfrm>
                <a:off x="3408" y="2400"/>
                <a:ext cx="576" cy="288"/>
              </a:xfrm>
              <a:prstGeom prst="straightConnector1">
                <a:avLst/>
              </a:prstGeom>
              <a:noFill/>
              <a:ln w="1270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2498" name="AutoShape 25"/>
              <p:cNvCxnSpPr>
                <a:cxnSpLocks noChangeShapeType="1"/>
                <a:stCxn id="62495" idx="5"/>
                <a:endCxn id="62477" idx="0"/>
              </p:cNvCxnSpPr>
              <p:nvPr/>
            </p:nvCxnSpPr>
            <p:spPr bwMode="auto">
              <a:xfrm>
                <a:off x="4066" y="2722"/>
                <a:ext cx="638" cy="782"/>
              </a:xfrm>
              <a:prstGeom prst="straightConnector1">
                <a:avLst/>
              </a:prstGeom>
              <a:noFill/>
              <a:ln w="1270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62477" name="Oval 26"/>
            <p:cNvSpPr>
              <a:spLocks noChangeArrowheads="1"/>
            </p:cNvSpPr>
            <p:nvPr/>
          </p:nvSpPr>
          <p:spPr bwMode="auto">
            <a:xfrm>
              <a:off x="4656" y="3456"/>
              <a:ext cx="96" cy="96"/>
            </a:xfrm>
            <a:prstGeom prst="ellipse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rgbClr val="66CC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grpSp>
          <p:nvGrpSpPr>
            <p:cNvPr id="62478" name="Group 27"/>
            <p:cNvGrpSpPr>
              <a:grpSpLocks/>
            </p:cNvGrpSpPr>
            <p:nvPr/>
          </p:nvGrpSpPr>
          <p:grpSpPr bwMode="auto">
            <a:xfrm>
              <a:off x="1008" y="2688"/>
              <a:ext cx="3710" cy="864"/>
              <a:chOff x="1008" y="2688"/>
              <a:chExt cx="3710" cy="864"/>
            </a:xfrm>
          </p:grpSpPr>
          <p:grpSp>
            <p:nvGrpSpPr>
              <p:cNvPr id="62484" name="Group 28"/>
              <p:cNvGrpSpPr>
                <a:grpSpLocks/>
              </p:cNvGrpSpPr>
              <p:nvPr/>
            </p:nvGrpSpPr>
            <p:grpSpPr bwMode="auto">
              <a:xfrm>
                <a:off x="1392" y="2688"/>
                <a:ext cx="3326" cy="830"/>
                <a:chOff x="1344" y="2688"/>
                <a:chExt cx="3326" cy="830"/>
              </a:xfrm>
            </p:grpSpPr>
            <p:sp>
              <p:nvSpPr>
                <p:cNvPr id="62486" name="Oval 29"/>
                <p:cNvSpPr>
                  <a:spLocks noChangeArrowheads="1"/>
                </p:cNvSpPr>
                <p:nvPr/>
              </p:nvSpPr>
              <p:spPr bwMode="auto">
                <a:xfrm>
                  <a:off x="1344" y="3024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2487" name="Oval 30"/>
                <p:cNvSpPr>
                  <a:spLocks noChangeArrowheads="1"/>
                </p:cNvSpPr>
                <p:nvPr/>
              </p:nvSpPr>
              <p:spPr bwMode="auto">
                <a:xfrm>
                  <a:off x="2016" y="2688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2488" name="Oval 31"/>
                <p:cNvSpPr>
                  <a:spLocks noChangeArrowheads="1"/>
                </p:cNvSpPr>
                <p:nvPr/>
              </p:nvSpPr>
              <p:spPr bwMode="auto">
                <a:xfrm>
                  <a:off x="2880" y="2736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2489" name="Oval 32"/>
                <p:cNvSpPr>
                  <a:spLocks noChangeArrowheads="1"/>
                </p:cNvSpPr>
                <p:nvPr/>
              </p:nvSpPr>
              <p:spPr bwMode="auto">
                <a:xfrm>
                  <a:off x="3696" y="3024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/>
                </a:p>
              </p:txBody>
            </p:sp>
            <p:cxnSp>
              <p:nvCxnSpPr>
                <p:cNvPr id="62490" name="AutoShape 33"/>
                <p:cNvCxnSpPr>
                  <a:cxnSpLocks noChangeShapeType="1"/>
                  <a:stCxn id="62486" idx="7"/>
                  <a:endCxn id="62487" idx="3"/>
                </p:cNvCxnSpPr>
                <p:nvPr/>
              </p:nvCxnSpPr>
              <p:spPr bwMode="auto">
                <a:xfrm flipV="1">
                  <a:off x="1426" y="2770"/>
                  <a:ext cx="604" cy="268"/>
                </a:xfrm>
                <a:prstGeom prst="straightConnector1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62491" name="AutoShape 34"/>
                <p:cNvCxnSpPr>
                  <a:cxnSpLocks noChangeShapeType="1"/>
                  <a:stCxn id="62487" idx="6"/>
                  <a:endCxn id="62488" idx="2"/>
                </p:cNvCxnSpPr>
                <p:nvPr/>
              </p:nvCxnSpPr>
              <p:spPr bwMode="auto">
                <a:xfrm>
                  <a:off x="2112" y="2736"/>
                  <a:ext cx="768" cy="48"/>
                </a:xfrm>
                <a:prstGeom prst="straightConnector1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62492" name="AutoShape 35"/>
                <p:cNvCxnSpPr>
                  <a:cxnSpLocks noChangeShapeType="1"/>
                  <a:stCxn id="62488" idx="6"/>
                  <a:endCxn id="62489" idx="1"/>
                </p:cNvCxnSpPr>
                <p:nvPr/>
              </p:nvCxnSpPr>
              <p:spPr bwMode="auto">
                <a:xfrm>
                  <a:off x="2976" y="2784"/>
                  <a:ext cx="734" cy="254"/>
                </a:xfrm>
                <a:prstGeom prst="straightConnector1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62493" name="AutoShape 36"/>
                <p:cNvCxnSpPr>
                  <a:cxnSpLocks noChangeShapeType="1"/>
                  <a:stCxn id="62489" idx="5"/>
                  <a:endCxn id="62477" idx="1"/>
                </p:cNvCxnSpPr>
                <p:nvPr/>
              </p:nvCxnSpPr>
              <p:spPr bwMode="auto">
                <a:xfrm>
                  <a:off x="3778" y="3106"/>
                  <a:ext cx="892" cy="412"/>
                </a:xfrm>
                <a:prstGeom prst="straightConnector1">
                  <a:avLst/>
                </a:prstGeom>
                <a:noFill/>
                <a:ln w="12700">
                  <a:solidFill>
                    <a:schemeClr val="folHlink"/>
                  </a:solidFill>
                  <a:round/>
                  <a:headEnd/>
                  <a:tailEnd type="triangle" w="med" len="med"/>
                </a:ln>
              </p:spPr>
            </p:cxnSp>
          </p:grpSp>
          <p:sp>
            <p:nvSpPr>
              <p:cNvPr id="62485" name="Line 37"/>
              <p:cNvSpPr>
                <a:spLocks noChangeShapeType="1"/>
              </p:cNvSpPr>
              <p:nvPr/>
            </p:nvSpPr>
            <p:spPr bwMode="auto">
              <a:xfrm flipV="1">
                <a:off x="1008" y="312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2479" name="Group 38"/>
            <p:cNvGrpSpPr>
              <a:grpSpLocks/>
            </p:cNvGrpSpPr>
            <p:nvPr/>
          </p:nvGrpSpPr>
          <p:grpSpPr bwMode="auto">
            <a:xfrm>
              <a:off x="3024" y="2736"/>
              <a:ext cx="1694" cy="782"/>
              <a:chOff x="3552" y="1632"/>
              <a:chExt cx="1694" cy="782"/>
            </a:xfrm>
          </p:grpSpPr>
          <p:sp>
            <p:nvSpPr>
              <p:cNvPr id="62480" name="Oval 39"/>
              <p:cNvSpPr>
                <a:spLocks noChangeArrowheads="1"/>
              </p:cNvSpPr>
              <p:nvPr/>
            </p:nvSpPr>
            <p:spPr bwMode="auto">
              <a:xfrm>
                <a:off x="3888" y="1632"/>
                <a:ext cx="816" cy="672"/>
              </a:xfrm>
              <a:prstGeom prst="ellipse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1" name="Oval 40"/>
              <p:cNvSpPr>
                <a:spLocks noChangeArrowheads="1"/>
              </p:cNvSpPr>
              <p:nvPr/>
            </p:nvSpPr>
            <p:spPr bwMode="auto">
              <a:xfrm>
                <a:off x="4272" y="1920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rgbClr val="F02604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cxnSp>
            <p:nvCxnSpPr>
              <p:cNvPr id="62482" name="AutoShape 41"/>
              <p:cNvCxnSpPr>
                <a:cxnSpLocks noChangeShapeType="1"/>
              </p:cNvCxnSpPr>
              <p:nvPr/>
            </p:nvCxnSpPr>
            <p:spPr bwMode="auto">
              <a:xfrm>
                <a:off x="3552" y="1680"/>
                <a:ext cx="734" cy="254"/>
              </a:xfrm>
              <a:prstGeom prst="straightConnector1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2483" name="AutoShape 42"/>
              <p:cNvCxnSpPr>
                <a:cxnSpLocks noChangeShapeType="1"/>
                <a:stCxn id="62481" idx="5"/>
              </p:cNvCxnSpPr>
              <p:nvPr/>
            </p:nvCxnSpPr>
            <p:spPr bwMode="auto">
              <a:xfrm>
                <a:off x="4354" y="2002"/>
                <a:ext cx="892" cy="412"/>
              </a:xfrm>
              <a:prstGeom prst="straightConnector1">
                <a:avLst/>
              </a:prstGeom>
              <a:noFill/>
              <a:ln w="12700">
                <a:solidFill>
                  <a:srgbClr val="F02604"/>
                </a:solidFill>
                <a:round/>
                <a:headEnd/>
                <a:tailEnd type="triangle" w="med" len="med"/>
              </a:ln>
            </p:spPr>
          </p:cxnSp>
        </p:grpSp>
      </p:grpSp>
      <p:sp>
        <p:nvSpPr>
          <p:cNvPr id="62470" name="Rectangle 44"/>
          <p:cNvSpPr>
            <a:spLocks noChangeArrowheads="1"/>
          </p:cNvSpPr>
          <p:nvPr/>
        </p:nvSpPr>
        <p:spPr bwMode="auto">
          <a:xfrm>
            <a:off x="4932363" y="5876925"/>
            <a:ext cx="3230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200">
                <a:latin typeface="Times New Roman" charset="0"/>
              </a:rPr>
              <a:t>Eric Feron,</a:t>
            </a:r>
            <a:endParaRPr lang="zh-CN" altLang="en-US" sz="1200">
              <a:latin typeface="Times New Roman" charset="0"/>
            </a:endParaRPr>
          </a:p>
          <a:p>
            <a:r>
              <a:rPr lang="en-US" altLang="zh-CN" sz="1200">
                <a:latin typeface="Times New Roman" charset="0"/>
              </a:rPr>
              <a:t>Trajectory Planning and System dynamics</a:t>
            </a:r>
            <a:r>
              <a:rPr lang="zh-CN" altLang="en-US" sz="1200">
                <a:latin typeface="Times New Roman" charset="0"/>
              </a:rPr>
              <a:t>，</a:t>
            </a:r>
            <a:r>
              <a:rPr lang="en-US" altLang="zh-CN" sz="1200">
                <a:latin typeface="Times New Roman" charset="0"/>
              </a:rPr>
              <a:t>2000</a:t>
            </a:r>
          </a:p>
        </p:txBody>
      </p:sp>
      <p:pic>
        <p:nvPicPr>
          <p:cNvPr id="62471" name="Picture 39" descr="rblyn63_robot_arm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3789363"/>
            <a:ext cx="3017838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801688" y="577850"/>
            <a:ext cx="81137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基于</a:t>
            </a:r>
            <a:r>
              <a:rPr lang="en-US" altLang="zh-CN" b="1" dirty="0" err="1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Mathematica</a:t>
            </a:r>
            <a:r>
              <a:rPr lang="en-US" altLang="zh-CN" sz="2000" b="1" baseline="300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®</a:t>
            </a: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的路径规划</a:t>
            </a:r>
          </a:p>
        </p:txBody>
      </p:sp>
      <p:sp>
        <p:nvSpPr>
          <p:cNvPr id="64515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F3A4889E-45FF-054D-9E2E-3A9E33772220}" type="slidenum">
              <a:rPr lang="en-US" altLang="zh-CN" sz="1400">
                <a:latin typeface="Times New Roman" charset="0"/>
              </a:rPr>
              <a:pPr algn="ctr"/>
              <a:t>24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pic>
        <p:nvPicPr>
          <p:cNvPr id="64516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354" t="47049" r="17513" b="19487"/>
          <a:stretch>
            <a:fillRect/>
          </a:stretch>
        </p:blipFill>
        <p:spPr bwMode="auto">
          <a:xfrm>
            <a:off x="1258888" y="4149725"/>
            <a:ext cx="5473700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519113" y="1357313"/>
            <a:ext cx="8229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200" b="1">
                <a:latin typeface="Verdana" charset="0"/>
                <a:ea typeface="幼圆" pitchFamily="49" charset="-122"/>
                <a:cs typeface="幼圆" pitchFamily="49" charset="-122"/>
              </a:rPr>
              <a:t>使用</a:t>
            </a:r>
            <a:r>
              <a:rPr lang="zh-CN" altLang="en-US" sz="2200" b="1">
                <a:solidFill>
                  <a:srgbClr val="A50021"/>
                </a:solidFill>
                <a:latin typeface="Verdana" charset="0"/>
                <a:ea typeface="幼圆" pitchFamily="49" charset="-122"/>
                <a:cs typeface="幼圆" pitchFamily="49" charset="-122"/>
              </a:rPr>
              <a:t>快速扩展随机树</a:t>
            </a:r>
            <a:r>
              <a:rPr lang="zh-CN" altLang="en-US" sz="2200" b="1">
                <a:latin typeface="Verdana" charset="0"/>
                <a:ea typeface="幼圆" pitchFamily="49" charset="-122"/>
                <a:cs typeface="幼圆" pitchFamily="49" charset="-122"/>
              </a:rPr>
              <a:t>（</a:t>
            </a:r>
            <a:r>
              <a:rPr lang="en-US" altLang="zh-CN" sz="2200" b="1">
                <a:latin typeface="Verdana" charset="0"/>
                <a:ea typeface="幼圆" pitchFamily="49" charset="-122"/>
                <a:cs typeface="幼圆" pitchFamily="49" charset="-122"/>
              </a:rPr>
              <a:t>RRT</a:t>
            </a:r>
            <a:r>
              <a:rPr lang="zh-CN" altLang="en-US" sz="2200" b="1">
                <a:latin typeface="Verdana" charset="0"/>
                <a:ea typeface="幼圆" pitchFamily="49" charset="-122"/>
                <a:cs typeface="幼圆" pitchFamily="49" charset="-122"/>
              </a:rPr>
              <a:t>）算法搜索可行路径</a:t>
            </a:r>
          </a:p>
        </p:txBody>
      </p:sp>
      <p:pic>
        <p:nvPicPr>
          <p:cNvPr id="64518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237" t="33269" r="10872" b="28342"/>
          <a:stretch>
            <a:fillRect/>
          </a:stretch>
        </p:blipFill>
        <p:spPr bwMode="auto">
          <a:xfrm>
            <a:off x="971550" y="2205038"/>
            <a:ext cx="2951163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9" name="AutoShape 14"/>
          <p:cNvSpPr>
            <a:spLocks noChangeArrowheads="1"/>
          </p:cNvSpPr>
          <p:nvPr/>
        </p:nvSpPr>
        <p:spPr bwMode="auto">
          <a:xfrm rot="4103113">
            <a:off x="1944688" y="3967163"/>
            <a:ext cx="862012" cy="360362"/>
          </a:xfrm>
          <a:prstGeom prst="curvedUpArrow">
            <a:avLst>
              <a:gd name="adj1" fmla="val 47841"/>
              <a:gd name="adj2" fmla="val 9568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0" name="AutoShape 15"/>
          <p:cNvSpPr>
            <a:spLocks noChangeArrowheads="1"/>
          </p:cNvSpPr>
          <p:nvPr/>
        </p:nvSpPr>
        <p:spPr bwMode="auto">
          <a:xfrm rot="-3240593">
            <a:off x="6588125" y="3949701"/>
            <a:ext cx="827087" cy="360362"/>
          </a:xfrm>
          <a:prstGeom prst="curvedUpArrow">
            <a:avLst>
              <a:gd name="adj1" fmla="val 45903"/>
              <a:gd name="adj2" fmla="val 91806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pic>
        <p:nvPicPr>
          <p:cNvPr id="64521" name="Picture 9" descr="arm-robot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1773238"/>
            <a:ext cx="2109787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7" descr="probl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7213" t="41794" r="28519" b="35696"/>
          <a:stretch>
            <a:fillRect/>
          </a:stretch>
        </p:blipFill>
        <p:spPr bwMode="auto">
          <a:xfrm>
            <a:off x="990600" y="1700213"/>
            <a:ext cx="13684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/>
          </p:cNvSpPr>
          <p:nvPr/>
        </p:nvSpPr>
        <p:spPr bwMode="auto">
          <a:xfrm>
            <a:off x="1258888" y="3113088"/>
            <a:ext cx="7132637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zh-CN" altLang="en-US" sz="3200" b="1" u="sng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华文中宋" pitchFamily="2" charset="-122"/>
                <a:cs typeface="华文中宋" pitchFamily="2" charset="-122"/>
              </a:rPr>
              <a:t>设计自动化</a:t>
            </a:r>
            <a:endParaRPr lang="en-US" altLang="ko-KR" sz="3200" b="1" u="sng">
              <a:solidFill>
                <a:srgbClr val="27279D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Verdana" charset="0"/>
              <a:ea typeface="华文中宋" pitchFamily="2" charset="-122"/>
              <a:cs typeface="华文中宋" pitchFamily="2" charset="-122"/>
            </a:endParaRPr>
          </a:p>
        </p:txBody>
      </p:sp>
      <p:sp>
        <p:nvSpPr>
          <p:cNvPr id="66564" name="Subtitle 2"/>
          <p:cNvSpPr>
            <a:spLocks/>
          </p:cNvSpPr>
          <p:nvPr/>
        </p:nvSpPr>
        <p:spPr bwMode="auto">
          <a:xfrm>
            <a:off x="1406525" y="38608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zh-CN" altLang="en-US" sz="2300" b="1">
                <a:latin typeface="Verdana" charset="0"/>
                <a:ea typeface="楷体_GB2312" pitchFamily="49" charset="-122"/>
                <a:cs typeface="楷体_GB2312" pitchFamily="49" charset="-122"/>
              </a:rPr>
              <a:t>尚坤，周晨佳</a:t>
            </a:r>
            <a:endParaRPr lang="en-US" altLang="ko-KR" b="1">
              <a:latin typeface="Verdana" charset="0"/>
              <a:ea typeface="楷体_GB2312" pitchFamily="49" charset="-122"/>
              <a:cs typeface="楷体_GB2312" pitchFamily="49" charset="-122"/>
            </a:endParaRPr>
          </a:p>
        </p:txBody>
      </p:sp>
      <p:pic>
        <p:nvPicPr>
          <p:cNvPr id="66565" name="Picture 6" descr="Ry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7400" y="3962400"/>
            <a:ext cx="1778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7" descr="20080315(038)_sma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4641850"/>
            <a:ext cx="2649537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/>
          <p:cNvSpPr>
            <a:spLocks/>
          </p:cNvSpPr>
          <p:nvPr/>
        </p:nvSpPr>
        <p:spPr bwMode="auto">
          <a:xfrm>
            <a:off x="801688" y="577850"/>
            <a:ext cx="74279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学生项目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设计自动化的工具</a:t>
            </a:r>
          </a:p>
        </p:txBody>
      </p:sp>
      <p:sp>
        <p:nvSpPr>
          <p:cNvPr id="67587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57188" y="1285875"/>
            <a:ext cx="8229600" cy="487363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zh-CN" altLang="en-US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加速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设计的过程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pic>
        <p:nvPicPr>
          <p:cNvPr id="67588" name="Picture 7" descr="problem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7050" y="1844675"/>
            <a:ext cx="807720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Rectangle 8"/>
          <p:cNvSpPr>
            <a:spLocks noChangeArrowheads="1"/>
          </p:cNvSpPr>
          <p:nvPr/>
        </p:nvSpPr>
        <p:spPr bwMode="auto">
          <a:xfrm>
            <a:off x="4356100" y="5416550"/>
            <a:ext cx="1206500" cy="244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FF0000"/>
                </a:solidFill>
                <a:latin typeface="Verdana" charset="0"/>
              </a:rPr>
              <a:t>Low Efficiency</a:t>
            </a:r>
          </a:p>
        </p:txBody>
      </p:sp>
      <p:sp>
        <p:nvSpPr>
          <p:cNvPr id="67590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46EC76B5-2607-D64E-B0EE-7BE4E4C559B5}" type="slidenum">
              <a:rPr lang="en-US" altLang="zh-CN" sz="1400">
                <a:latin typeface="Times New Roman" charset="0"/>
              </a:rPr>
              <a:pPr algn="ctr"/>
              <a:t>26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家具设计的实例</a:t>
            </a:r>
          </a:p>
        </p:txBody>
      </p:sp>
      <p:sp>
        <p:nvSpPr>
          <p:cNvPr id="6963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57188" y="1285875"/>
            <a:ext cx="8229600" cy="847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使用</a:t>
            </a:r>
            <a:r>
              <a:rPr lang="zh-CN" altLang="en-US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抽象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模型自动产生</a:t>
            </a:r>
            <a:r>
              <a:rPr lang="zh-CN" altLang="en-US" b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具象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设计方案</a:t>
            </a:r>
          </a:p>
        </p:txBody>
      </p:sp>
      <p:grpSp>
        <p:nvGrpSpPr>
          <p:cNvPr id="69636" name="Group 7"/>
          <p:cNvGrpSpPr>
            <a:grpSpLocks/>
          </p:cNvGrpSpPr>
          <p:nvPr/>
        </p:nvGrpSpPr>
        <p:grpSpPr bwMode="auto">
          <a:xfrm>
            <a:off x="3733800" y="2557463"/>
            <a:ext cx="4960938" cy="3856037"/>
            <a:chOff x="2112" y="1392"/>
            <a:chExt cx="3413" cy="2718"/>
          </a:xfrm>
        </p:grpSpPr>
        <p:pic>
          <p:nvPicPr>
            <p:cNvPr id="69639" name="Picture 8" descr="shelf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64" y="2736"/>
              <a:ext cx="1117" cy="1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40" name="Picture 9" descr="shelf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68" y="1392"/>
              <a:ext cx="1157" cy="1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41" name="Picture 10" descr="shelf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08" y="2736"/>
              <a:ext cx="1008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42" name="Picture 11" descr="shelf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112" y="1392"/>
              <a:ext cx="1065" cy="1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43" name="Picture 12" descr="shelf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216" y="1392"/>
              <a:ext cx="1122" cy="1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44" name="Rectangle 13"/>
            <p:cNvSpPr>
              <a:spLocks noChangeArrowheads="1"/>
            </p:cNvSpPr>
            <p:nvPr/>
          </p:nvSpPr>
          <p:spPr bwMode="auto">
            <a:xfrm>
              <a:off x="2304" y="2448"/>
              <a:ext cx="196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69645" name="Rectangle 14"/>
            <p:cNvSpPr>
              <a:spLocks noChangeArrowheads="1"/>
            </p:cNvSpPr>
            <p:nvPr/>
          </p:nvSpPr>
          <p:spPr bwMode="auto">
            <a:xfrm>
              <a:off x="3312" y="2448"/>
              <a:ext cx="196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69646" name="Rectangle 15"/>
            <p:cNvSpPr>
              <a:spLocks noChangeArrowheads="1"/>
            </p:cNvSpPr>
            <p:nvPr/>
          </p:nvSpPr>
          <p:spPr bwMode="auto">
            <a:xfrm>
              <a:off x="4412" y="2448"/>
              <a:ext cx="196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69647" name="Rectangle 16"/>
            <p:cNvSpPr>
              <a:spLocks noChangeArrowheads="1"/>
            </p:cNvSpPr>
            <p:nvPr/>
          </p:nvSpPr>
          <p:spPr bwMode="auto">
            <a:xfrm>
              <a:off x="2304" y="3754"/>
              <a:ext cx="19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69648" name="Rectangle 17"/>
            <p:cNvSpPr>
              <a:spLocks noChangeArrowheads="1"/>
            </p:cNvSpPr>
            <p:nvPr/>
          </p:nvSpPr>
          <p:spPr bwMode="auto">
            <a:xfrm>
              <a:off x="3356" y="3788"/>
              <a:ext cx="195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5</a:t>
              </a:r>
            </a:p>
          </p:txBody>
        </p:sp>
      </p:grpSp>
      <p:pic>
        <p:nvPicPr>
          <p:cNvPr id="69637" name="Picture 18" descr="manyShelvesOPNSho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" y="2557463"/>
            <a:ext cx="303688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8EB7AFCD-3F1C-D343-8C28-55FF6293B169}" type="slidenum">
              <a:rPr lang="en-US" altLang="zh-CN" sz="1400">
                <a:latin typeface="Times New Roman" charset="0"/>
              </a:rPr>
              <a:pPr algn="ctr"/>
              <a:t>27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801688" y="577850"/>
            <a:ext cx="81137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基于</a:t>
            </a:r>
            <a:r>
              <a:rPr lang="en-US" altLang="zh-CN" b="1" dirty="0" err="1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Mathematica</a:t>
            </a:r>
            <a:r>
              <a:rPr lang="en-US" altLang="zh-CN" sz="2000" b="1" baseline="300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®</a:t>
            </a: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的自动设计工具</a:t>
            </a:r>
          </a:p>
        </p:txBody>
      </p:sp>
      <p:pic>
        <p:nvPicPr>
          <p:cNvPr id="71683" name="Picture 7" descr="CL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1125538"/>
            <a:ext cx="6961187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4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2ABB323E-B294-C745-A815-0BFFF9A7DC6C}" type="slidenum">
              <a:rPr lang="en-US" altLang="zh-CN" sz="1400">
                <a:latin typeface="Times New Roman" charset="0"/>
              </a:rPr>
              <a:pPr algn="ctr"/>
              <a:t>28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内容占位符 2"/>
          <p:cNvSpPr>
            <a:spLocks noGrp="1"/>
          </p:cNvSpPr>
          <p:nvPr>
            <p:ph idx="1"/>
          </p:nvPr>
        </p:nvSpPr>
        <p:spPr>
          <a:xfrm>
            <a:off x="684213" y="1341438"/>
            <a:ext cx="7867650" cy="4449762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Clr>
                <a:schemeClr val="tx1"/>
              </a:buClr>
            </a:pP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4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名大二学生组队参加了清华大学创业设计大赛，并以前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10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的名次进入复赛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spcBef>
                <a:spcPct val="40000"/>
              </a:spcBef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本次比赛参赛队伍达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40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余支，其中绝大多数为研究生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spcBef>
                <a:spcPct val="40000"/>
              </a:spcBef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该创意来源于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《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数据结构与算法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》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课上所教授的内容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spcBef>
                <a:spcPct val="40000"/>
              </a:spcBef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参赛产品为基于设计自动化的工具及其相关服务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eaLnBrk="1" hangingPunct="1">
              <a:spcBef>
                <a:spcPct val="40000"/>
              </a:spcBef>
              <a:buClr>
                <a:schemeClr val="tx1"/>
              </a:buClr>
            </a:pP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创新点：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b="1" i="1">
                <a:solidFill>
                  <a:srgbClr val="A50021"/>
                </a:solidFill>
                <a:latin typeface="华文细黑" charset="-122"/>
                <a:ea typeface="华文细黑" charset="-122"/>
                <a:cs typeface="华文细黑" charset="-122"/>
              </a:rPr>
              <a:t>产品设计与开发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的自动化工具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19459" name="标题 1"/>
          <p:cNvSpPr>
            <a:spLocks noGrp="1"/>
          </p:cNvSpPr>
          <p:nvPr>
            <p:ph type="title"/>
          </p:nvPr>
        </p:nvSpPr>
        <p:spPr>
          <a:xfrm>
            <a:off x="817563" y="488950"/>
            <a:ext cx="6994525" cy="5635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b="0" dirty="0">
                <a:latin typeface="华文黑体"/>
                <a:ea typeface="华文黑体"/>
                <a:cs typeface="华文黑体"/>
              </a:rPr>
              <a:t>产业应用</a:t>
            </a:r>
          </a:p>
        </p:txBody>
      </p:sp>
      <p:sp>
        <p:nvSpPr>
          <p:cNvPr id="73732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BBAD481F-D267-AA4A-8082-9F64E7B47C59}" type="slidenum">
              <a:rPr lang="en-US" altLang="zh-CN" sz="1400">
                <a:latin typeface="Times New Roman" charset="0"/>
              </a:rPr>
              <a:pPr algn="ctr"/>
              <a:t>29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4" descr="10ambi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825" y="1270000"/>
            <a:ext cx="15255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888" y="3186113"/>
            <a:ext cx="7132637" cy="603250"/>
          </a:xfrm>
        </p:spPr>
        <p:txBody>
          <a:bodyPr/>
          <a:lstStyle/>
          <a:p>
            <a:pPr>
              <a:defRPr/>
            </a:pPr>
            <a:r>
              <a:rPr lang="en-US" altLang="ko-KR" u="sng" dirty="0"/>
              <a:t>“Dingdong”</a:t>
            </a:r>
            <a:endParaRPr lang="ko-KR" altLang="en-US" u="sng" dirty="0"/>
          </a:p>
        </p:txBody>
      </p:sp>
      <p:sp>
        <p:nvSpPr>
          <p:cNvPr id="7578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2300" b="1">
                <a:latin typeface="华文细黑" charset="-122"/>
                <a:ea typeface="华文细黑" charset="-122"/>
                <a:cs typeface="华文细黑" charset="-122"/>
              </a:rPr>
              <a:t>韩相润，瞿衢，王喆</a:t>
            </a:r>
            <a:endParaRPr lang="ko-KR" altLang="en-US" sz="2300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pic>
        <p:nvPicPr>
          <p:cNvPr id="75781" name="Picture 3" descr="DSC0005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4572000"/>
            <a:ext cx="24765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/>
          <p:cNvSpPr>
            <a:spLocks/>
          </p:cNvSpPr>
          <p:nvPr/>
        </p:nvSpPr>
        <p:spPr bwMode="auto">
          <a:xfrm>
            <a:off x="801688" y="577850"/>
            <a:ext cx="74279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学生项目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071688"/>
            <a:ext cx="61150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标题 1"/>
          <p:cNvSpPr>
            <a:spLocks/>
          </p:cNvSpPr>
          <p:nvPr/>
        </p:nvSpPr>
        <p:spPr bwMode="auto">
          <a:xfrm>
            <a:off x="727075" y="488950"/>
            <a:ext cx="8382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Dingdong: </a:t>
            </a: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从音乐到动作</a:t>
            </a:r>
          </a:p>
        </p:txBody>
      </p:sp>
      <p:sp>
        <p:nvSpPr>
          <p:cNvPr id="77828" name="Rectangle 6"/>
          <p:cNvSpPr>
            <a:spLocks noChangeArrowheads="1"/>
          </p:cNvSpPr>
          <p:nvPr/>
        </p:nvSpPr>
        <p:spPr bwMode="auto">
          <a:xfrm>
            <a:off x="357188" y="1357313"/>
            <a:ext cx="8229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200" b="1">
                <a:latin typeface="华文细黑" charset="-122"/>
                <a:ea typeface="华文细黑" charset="-122"/>
                <a:cs typeface="华文细黑" charset="-122"/>
              </a:rPr>
              <a:t>何谓乐器</a:t>
            </a:r>
            <a:r>
              <a:rPr lang="en-US" altLang="zh-CN" sz="2200" b="1">
                <a:latin typeface="华文细黑" charset="-122"/>
                <a:ea typeface="华文细黑" charset="-122"/>
                <a:cs typeface="华文细黑" charset="-122"/>
              </a:rPr>
              <a:t>?</a:t>
            </a:r>
          </a:p>
        </p:txBody>
      </p:sp>
      <p:sp>
        <p:nvSpPr>
          <p:cNvPr id="77829" name="Rectangle 6"/>
          <p:cNvSpPr>
            <a:spLocks noChangeArrowheads="1"/>
          </p:cNvSpPr>
          <p:nvPr/>
        </p:nvSpPr>
        <p:spPr bwMode="auto">
          <a:xfrm>
            <a:off x="368300" y="3643313"/>
            <a:ext cx="8229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2200" b="1">
                <a:latin typeface="幼圆" pitchFamily="49" charset="-122"/>
                <a:ea typeface="幼圆" pitchFamily="49" charset="-122"/>
                <a:cs typeface="幼圆" pitchFamily="49" charset="-122"/>
              </a:rPr>
              <a:t>何不反向运作</a:t>
            </a:r>
            <a:r>
              <a:rPr lang="en-US" altLang="zh-CN" sz="2200" b="1">
                <a:latin typeface="幼圆" pitchFamily="49" charset="-122"/>
                <a:ea typeface="幼圆" pitchFamily="49" charset="-122"/>
                <a:cs typeface="幼圆" pitchFamily="49" charset="-122"/>
              </a:rPr>
              <a:t>?</a:t>
            </a:r>
          </a:p>
        </p:txBody>
      </p:sp>
      <p:sp>
        <p:nvSpPr>
          <p:cNvPr id="77830" name="Rectangle 8"/>
          <p:cNvSpPr>
            <a:spLocks noChangeArrowheads="1"/>
          </p:cNvSpPr>
          <p:nvPr/>
        </p:nvSpPr>
        <p:spPr bwMode="auto">
          <a:xfrm>
            <a:off x="2555875" y="5876925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800080"/>
                </a:solidFill>
                <a:latin typeface="Verdana" charset="0"/>
              </a:rPr>
              <a:t>Dingdong() = Instrument </a:t>
            </a:r>
            <a:r>
              <a:rPr lang="en-US" sz="2000" i="1" baseline="30000">
                <a:solidFill>
                  <a:srgbClr val="800080"/>
                </a:solidFill>
                <a:latin typeface="Verdana" charset="0"/>
              </a:rPr>
              <a:t>-1</a:t>
            </a:r>
            <a:r>
              <a:rPr lang="en-US" sz="2000" i="1">
                <a:solidFill>
                  <a:srgbClr val="800080"/>
                </a:solidFill>
                <a:latin typeface="Verdana" charset="0"/>
              </a:rPr>
              <a:t>()</a:t>
            </a:r>
          </a:p>
        </p:txBody>
      </p:sp>
      <p:sp>
        <p:nvSpPr>
          <p:cNvPr id="77831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6EE3792D-83BB-8044-ABC6-E05580F60778}" type="slidenum">
              <a:rPr lang="en-US" altLang="zh-CN" sz="1400">
                <a:latin typeface="Times New Roman" charset="0"/>
              </a:rPr>
              <a:pPr algn="ctr"/>
              <a:t>31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sp>
        <p:nvSpPr>
          <p:cNvPr id="77832" name="Rectangle 9"/>
          <p:cNvSpPr>
            <a:spLocks noChangeArrowheads="1"/>
          </p:cNvSpPr>
          <p:nvPr/>
        </p:nvSpPr>
        <p:spPr bwMode="auto">
          <a:xfrm>
            <a:off x="1143000" y="1857375"/>
            <a:ext cx="7215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ko-KR" b="1"/>
              <a:t>{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动作</a:t>
            </a:r>
            <a:r>
              <a:rPr lang="en-US" altLang="ko-KR" b="1"/>
              <a:t>}</a:t>
            </a:r>
            <a:r>
              <a:rPr lang="en-US" altLang="ko-KR" b="1">
                <a:sym typeface="Wingdings" charset="2"/>
              </a:rPr>
              <a:t>                                             </a:t>
            </a:r>
            <a:r>
              <a:rPr lang="zh-CN" altLang="en-US" b="1">
                <a:sym typeface="Wingdings" charset="2"/>
              </a:rPr>
              <a:t>       </a:t>
            </a:r>
            <a:r>
              <a:rPr lang="en-US" altLang="ko-KR" b="1">
                <a:sym typeface="Wingdings" charset="2"/>
              </a:rPr>
              <a:t>{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  <a:sym typeface="Wingdings" charset="2"/>
              </a:rPr>
              <a:t>音乐</a:t>
            </a:r>
            <a:r>
              <a:rPr lang="en-US" altLang="ko-KR" b="1">
                <a:sym typeface="Wingdings" charset="2"/>
              </a:rPr>
              <a:t>}</a:t>
            </a:r>
            <a:endParaRPr lang="ko-KR" altLang="en-US" b="1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214688" y="2071688"/>
            <a:ext cx="2071687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34" name="TextBox 14"/>
          <p:cNvSpPr txBox="1">
            <a:spLocks noChangeArrowheads="1"/>
          </p:cNvSpPr>
          <p:nvPr/>
        </p:nvSpPr>
        <p:spPr bwMode="auto">
          <a:xfrm>
            <a:off x="3429000" y="1700213"/>
            <a:ext cx="1643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乐器</a:t>
            </a:r>
            <a:endParaRPr lang="ko-KR" altLang="en-US" sz="1800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77835" name="Rectangle 16"/>
          <p:cNvSpPr>
            <a:spLocks noChangeArrowheads="1"/>
          </p:cNvSpPr>
          <p:nvPr/>
        </p:nvSpPr>
        <p:spPr bwMode="auto">
          <a:xfrm>
            <a:off x="1214438" y="4214813"/>
            <a:ext cx="6429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ko-KR" b="1">
                <a:sym typeface="Wingdings" charset="2"/>
              </a:rPr>
              <a:t>{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  <a:sym typeface="Wingdings" charset="2"/>
              </a:rPr>
              <a:t>音乐</a:t>
            </a:r>
            <a:r>
              <a:rPr lang="en-US" altLang="ko-KR" b="1">
                <a:sym typeface="Wingdings" charset="2"/>
              </a:rPr>
              <a:t>} 		</a:t>
            </a:r>
            <a:r>
              <a:rPr lang="en-US" altLang="zh-CN" b="1">
                <a:sym typeface="Wingdings" charset="2"/>
              </a:rPr>
              <a:t>                         </a:t>
            </a:r>
            <a:r>
              <a:rPr lang="en-US" altLang="ko-KR" b="1">
                <a:sym typeface="Wingdings" charset="2"/>
              </a:rPr>
              <a:t>             {</a:t>
            </a:r>
            <a:r>
              <a:rPr lang="zh-CN" altLang="en-US" sz="1800" b="1">
                <a:latin typeface="华文细黑" charset="-122"/>
                <a:ea typeface="华文细黑" charset="-122"/>
                <a:cs typeface="华文细黑" charset="-122"/>
              </a:rPr>
              <a:t>动作</a:t>
            </a:r>
            <a:r>
              <a:rPr lang="en-US" altLang="ko-KR" b="1">
                <a:sym typeface="Wingdings" charset="2"/>
              </a:rPr>
              <a:t>}</a:t>
            </a:r>
            <a:endParaRPr lang="ko-KR" altLang="en-US" b="1"/>
          </a:p>
        </p:txBody>
      </p:sp>
      <p:sp>
        <p:nvSpPr>
          <p:cNvPr id="77836" name="TextBox 17"/>
          <p:cNvSpPr txBox="1">
            <a:spLocks noChangeArrowheads="1"/>
          </p:cNvSpPr>
          <p:nvPr/>
        </p:nvSpPr>
        <p:spPr bwMode="auto">
          <a:xfrm>
            <a:off x="3571875" y="4111625"/>
            <a:ext cx="1643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2000" b="1"/>
              <a:t>“Dingdong”</a:t>
            </a:r>
            <a:endParaRPr lang="ko-KR" altLang="en-US" sz="2000" b="1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286125" y="4500563"/>
            <a:ext cx="2143125" cy="95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3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714875"/>
            <a:ext cx="62960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9" name="Picture 7" descr="danc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44291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标题 1"/>
          <p:cNvSpPr>
            <a:spLocks/>
          </p:cNvSpPr>
          <p:nvPr/>
        </p:nvSpPr>
        <p:spPr bwMode="auto">
          <a:xfrm>
            <a:off x="727075" y="476250"/>
            <a:ext cx="8382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Dingdong </a:t>
            </a: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的数学基础</a:t>
            </a:r>
            <a:r>
              <a:rPr lang="zh-CN" altLang="en-US" sz="2800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 </a:t>
            </a:r>
            <a:r>
              <a:rPr lang="zh-CN" altLang="en-US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（</a:t>
            </a:r>
            <a:r>
              <a:rPr lang="en-US" altLang="zh-CN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Galois Connection</a:t>
            </a:r>
            <a:r>
              <a:rPr lang="zh-CN" altLang="en-US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）</a:t>
            </a:r>
          </a:p>
        </p:txBody>
      </p:sp>
      <p:sp>
        <p:nvSpPr>
          <p:cNvPr id="79875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9843017C-DB30-F141-82BA-03CBCCBC9B2E}" type="slidenum">
              <a:rPr lang="en-US" altLang="zh-CN" sz="1400">
                <a:latin typeface="Times New Roman" charset="0"/>
              </a:rPr>
              <a:pPr algn="ctr"/>
              <a:t>32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pic>
        <p:nvPicPr>
          <p:cNvPr id="7987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000250"/>
            <a:ext cx="7386637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标题 1"/>
          <p:cNvSpPr>
            <a:spLocks/>
          </p:cNvSpPr>
          <p:nvPr/>
        </p:nvSpPr>
        <p:spPr bwMode="auto">
          <a:xfrm>
            <a:off x="755650" y="476250"/>
            <a:ext cx="8382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en-US" altLang="zh-CN" sz="2800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Dingdong</a:t>
            </a:r>
            <a:r>
              <a:rPr lang="zh-CN" altLang="en-US" sz="2800" b="1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黑体" pitchFamily="2" charset="-122"/>
                <a:cs typeface="黑体" pitchFamily="2" charset="-122"/>
              </a:rPr>
              <a:t> </a:t>
            </a:r>
            <a:r>
              <a:rPr lang="zh-CN" altLang="en-US" sz="2800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的基础元件</a:t>
            </a:r>
          </a:p>
        </p:txBody>
      </p:sp>
      <p:sp>
        <p:nvSpPr>
          <p:cNvPr id="81923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2D4B0324-AF72-EA43-BD44-A99F3895B6F7}" type="slidenum">
              <a:rPr lang="en-US" altLang="zh-CN" sz="1400">
                <a:latin typeface="Times New Roman" charset="0"/>
              </a:rPr>
              <a:pPr algn="ctr"/>
              <a:t>33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pic>
        <p:nvPicPr>
          <p:cNvPr id="8192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88" y="1643063"/>
            <a:ext cx="69437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在短短几周中</a:t>
            </a:r>
            <a:r>
              <a:rPr lang="en-US" altLang="zh-CN" b="1">
                <a:latin typeface="华文细黑" charset="-122"/>
                <a:ea typeface="华文细黑" charset="-122"/>
                <a:cs typeface="华文细黑" charset="-122"/>
              </a:rPr>
              <a:t>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err="1">
                <a:ea typeface="黑体" pitchFamily="2" charset="-122"/>
                <a:cs typeface="黑体" pitchFamily="2" charset="-122"/>
              </a:rPr>
              <a:t>Mathematica</a:t>
            </a:r>
            <a:r>
              <a:rPr lang="en-US" sz="2000" baseline="30000" dirty="0">
                <a:ea typeface="黑体" pitchFamily="2" charset="-122"/>
                <a:cs typeface="黑体" pitchFamily="2" charset="-122"/>
              </a:rPr>
              <a:t>®</a:t>
            </a:r>
            <a:r>
              <a:rPr lang="en-US" sz="2800" dirty="0">
                <a:ea typeface="黑体" pitchFamily="2" charset="-122"/>
                <a:cs typeface="黑体" pitchFamily="2" charset="-122"/>
              </a:rPr>
              <a:t> </a:t>
            </a: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为工作平台</a:t>
            </a:r>
            <a:endParaRPr lang="en-US" altLang="en-US" sz="2800" kern="1200" dirty="0">
              <a:latin typeface="华文黑体"/>
              <a:ea typeface="华文黑体"/>
              <a:cs typeface="华文黑体"/>
            </a:endParaRPr>
          </a:p>
        </p:txBody>
      </p:sp>
      <p:pic>
        <p:nvPicPr>
          <p:cNvPr id="83972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6888" y="1371600"/>
            <a:ext cx="20605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981200"/>
            <a:ext cx="26670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4" name="Picture 17" descr="wav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1371600"/>
            <a:ext cx="24257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5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5305E840-70F3-714A-9958-D8EA3FD6DB53}" type="slidenum">
              <a:rPr lang="en-US" altLang="zh-CN" sz="1400">
                <a:latin typeface="Times New Roman" charset="0"/>
              </a:rPr>
              <a:pPr algn="ctr"/>
              <a:t>34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  <p:pic>
        <p:nvPicPr>
          <p:cNvPr id="83976" name="Picture 7" descr="SetupImageDingDong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3581400"/>
            <a:ext cx="4876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课程的连贯性</a:t>
            </a:r>
            <a:endParaRPr lang="en-US" altLang="en-US" sz="2800" kern="1200" dirty="0">
              <a:latin typeface="华文黑体"/>
              <a:ea typeface="华文黑体"/>
              <a:cs typeface="华文黑体"/>
            </a:endParaRP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>
          <a:xfrm>
            <a:off x="801688" y="1616075"/>
            <a:ext cx="7427912" cy="1020763"/>
          </a:xfrm>
        </p:spPr>
        <p:txBody>
          <a:bodyPr/>
          <a:lstStyle/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数据结构 提供思辨的逻辑基础</a:t>
            </a:r>
          </a:p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数据库   提供实践的工程条件</a:t>
            </a:r>
            <a:endParaRPr lang="en-US" b="1">
              <a:latin typeface="华文细黑" charset="-122"/>
              <a:ea typeface="华文细黑" charset="-122"/>
              <a:cs typeface="华文细黑" charset="-122"/>
            </a:endParaRPr>
          </a:p>
        </p:txBody>
      </p:sp>
      <p:sp>
        <p:nvSpPr>
          <p:cNvPr id="86020" name="AutoShape 41"/>
          <p:cNvSpPr>
            <a:spLocks noChangeAspect="1" noChangeArrowheads="1" noTextEdit="1"/>
          </p:cNvSpPr>
          <p:nvPr/>
        </p:nvSpPr>
        <p:spPr bwMode="auto">
          <a:xfrm>
            <a:off x="874713" y="2438400"/>
            <a:ext cx="6772275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6021" name="Group 28"/>
          <p:cNvGrpSpPr>
            <a:grpSpLocks/>
          </p:cNvGrpSpPr>
          <p:nvPr/>
        </p:nvGrpSpPr>
        <p:grpSpPr bwMode="auto">
          <a:xfrm>
            <a:off x="609600" y="2992438"/>
            <a:ext cx="7924800" cy="1949450"/>
            <a:chOff x="384" y="1791"/>
            <a:chExt cx="4992" cy="1228"/>
          </a:xfrm>
        </p:grpSpPr>
        <p:sp>
          <p:nvSpPr>
            <p:cNvPr id="86023" name="AutoShape 40"/>
            <p:cNvSpPr>
              <a:spLocks noChangeArrowheads="1"/>
            </p:cNvSpPr>
            <p:nvPr/>
          </p:nvSpPr>
          <p:spPr bwMode="auto">
            <a:xfrm>
              <a:off x="1409" y="1795"/>
              <a:ext cx="895" cy="42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433BED"/>
                </a:gs>
                <a:gs pos="100000">
                  <a:srgbClr val="1F1B6E"/>
                </a:gs>
              </a:gsLst>
              <a:lin ang="5400000" scaled="1"/>
            </a:gradFill>
            <a:ln w="38100">
              <a:solidFill>
                <a:srgbClr val="433BED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2000" dirty="0" smtClean="0">
                  <a:solidFill>
                    <a:srgbClr val="FFFFFF"/>
                  </a:solidFill>
                </a:rPr>
                <a:t>抽象语言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86024" name="AutoShape 38"/>
            <p:cNvSpPr>
              <a:spLocks noChangeArrowheads="1"/>
            </p:cNvSpPr>
            <p:nvPr/>
          </p:nvSpPr>
          <p:spPr bwMode="auto">
            <a:xfrm>
              <a:off x="3168" y="1791"/>
              <a:ext cx="895" cy="4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A94400"/>
                </a:gs>
              </a:gsLst>
              <a:lin ang="5400000" scaled="1"/>
            </a:gradFill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</a:rPr>
                <a:t>具象工具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86025" name="AutoShape 36"/>
            <p:cNvSpPr>
              <a:spLocks noChangeArrowheads="1"/>
            </p:cNvSpPr>
            <p:nvPr/>
          </p:nvSpPr>
          <p:spPr bwMode="auto">
            <a:xfrm>
              <a:off x="1407" y="2478"/>
              <a:ext cx="895" cy="35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6D9F1">
                    <a:alpha val="50000"/>
                  </a:srgbClr>
                </a:gs>
                <a:gs pos="100000">
                  <a:srgbClr val="CFDFF3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dirty="0" smtClean="0"/>
                <a:t>数据结构</a:t>
              </a:r>
              <a:endParaRPr lang="zh-CN" altLang="en-US" sz="1600" dirty="0"/>
            </a:p>
          </p:txBody>
        </p:sp>
        <p:sp>
          <p:nvSpPr>
            <p:cNvPr id="86026" name="Text Box 32"/>
            <p:cNvSpPr txBox="1">
              <a:spLocks noChangeArrowheads="1"/>
            </p:cNvSpPr>
            <p:nvPr/>
          </p:nvSpPr>
          <p:spPr bwMode="auto">
            <a:xfrm>
              <a:off x="2371" y="2383"/>
              <a:ext cx="774" cy="23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r>
                <a:rPr lang="en-US" altLang="zh-CN" sz="1400" b="1">
                  <a:latin typeface="Calibri" charset="0"/>
                  <a:ea typeface="Times New Roman" charset="0"/>
                  <a:cs typeface="Times New Roman" charset="0"/>
                </a:rPr>
                <a:t>Implement</a:t>
              </a:r>
              <a:endParaRPr lang="en-US" altLang="zh-CN" sz="1400">
                <a:ea typeface="Times New Roman" charset="0"/>
                <a:cs typeface="Times New Roman" charset="0"/>
              </a:endParaRPr>
            </a:p>
          </p:txBody>
        </p:sp>
        <p:sp>
          <p:nvSpPr>
            <p:cNvPr id="86027" name="Text Box 31"/>
            <p:cNvSpPr txBox="1">
              <a:spLocks noChangeArrowheads="1"/>
            </p:cNvSpPr>
            <p:nvPr/>
          </p:nvSpPr>
          <p:spPr bwMode="auto">
            <a:xfrm>
              <a:off x="2352" y="2772"/>
              <a:ext cx="694" cy="24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indent="63500"/>
              <a:r>
                <a:rPr lang="en-US" altLang="zh-CN" sz="1400" b="1">
                  <a:latin typeface="Calibri" charset="0"/>
                  <a:ea typeface="Times New Roman" charset="0"/>
                  <a:cs typeface="Times New Roman" charset="0"/>
                </a:rPr>
                <a:t>Conceive</a:t>
              </a:r>
              <a:endParaRPr lang="en-US" altLang="zh-CN" sz="1400">
                <a:ea typeface="Times New Roman" charset="0"/>
                <a:cs typeface="Times New Roman" charset="0"/>
              </a:endParaRPr>
            </a:p>
          </p:txBody>
        </p:sp>
        <p:sp>
          <p:nvSpPr>
            <p:cNvPr id="86028" name="AutoShape 30"/>
            <p:cNvSpPr>
              <a:spLocks noChangeArrowheads="1"/>
            </p:cNvSpPr>
            <p:nvPr/>
          </p:nvSpPr>
          <p:spPr bwMode="auto">
            <a:xfrm>
              <a:off x="3130" y="2486"/>
              <a:ext cx="895" cy="35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6D9F1">
                    <a:alpha val="50000"/>
                  </a:srgbClr>
                </a:gs>
                <a:gs pos="100000">
                  <a:srgbClr val="CFDFF3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800" dirty="0" smtClean="0"/>
                <a:t>数据库</a:t>
              </a:r>
              <a:endParaRPr lang="zh-CN" altLang="en-US" sz="1800" dirty="0"/>
            </a:p>
          </p:txBody>
        </p:sp>
        <p:cxnSp>
          <p:nvCxnSpPr>
            <p:cNvPr id="86029" name="AutoShape 28"/>
            <p:cNvCxnSpPr>
              <a:cxnSpLocks noChangeShapeType="1"/>
            </p:cNvCxnSpPr>
            <p:nvPr/>
          </p:nvCxnSpPr>
          <p:spPr bwMode="auto">
            <a:xfrm flipV="1">
              <a:off x="4032" y="2640"/>
              <a:ext cx="527" cy="7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86030" name="AutoShape 27"/>
            <p:cNvSpPr>
              <a:spLocks noChangeArrowheads="1"/>
            </p:cNvSpPr>
            <p:nvPr/>
          </p:nvSpPr>
          <p:spPr bwMode="auto">
            <a:xfrm>
              <a:off x="4512" y="1792"/>
              <a:ext cx="864" cy="34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6D9F1">
                    <a:alpha val="50000"/>
                  </a:srgbClr>
                </a:gs>
                <a:gs pos="100000">
                  <a:srgbClr val="CFDFF3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dirty="0" smtClean="0"/>
                <a:t>应用</a:t>
              </a:r>
              <a:endParaRPr lang="zh-CN" altLang="en-US" sz="1600" dirty="0"/>
            </a:p>
          </p:txBody>
        </p:sp>
        <p:sp>
          <p:nvSpPr>
            <p:cNvPr id="86031" name="AutoShape 26"/>
            <p:cNvSpPr>
              <a:spLocks noChangeArrowheads="1"/>
            </p:cNvSpPr>
            <p:nvPr/>
          </p:nvSpPr>
          <p:spPr bwMode="auto">
            <a:xfrm>
              <a:off x="4552" y="2496"/>
              <a:ext cx="824" cy="34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6D9F1">
                    <a:alpha val="50000"/>
                  </a:srgbClr>
                </a:gs>
                <a:gs pos="100000">
                  <a:srgbClr val="CFDFF3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800" dirty="0" smtClean="0"/>
                <a:t>信息产品</a:t>
              </a:r>
              <a:endParaRPr lang="zh-CN" altLang="en-US" sz="1800" dirty="0"/>
            </a:p>
          </p:txBody>
        </p:sp>
        <p:cxnSp>
          <p:nvCxnSpPr>
            <p:cNvPr id="86032" name="AutoShape 24"/>
            <p:cNvCxnSpPr>
              <a:cxnSpLocks noChangeShapeType="1"/>
              <a:stCxn id="86031" idx="0"/>
            </p:cNvCxnSpPr>
            <p:nvPr/>
          </p:nvCxnSpPr>
          <p:spPr bwMode="auto">
            <a:xfrm flipV="1">
              <a:off x="4964" y="2138"/>
              <a:ext cx="0" cy="358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86033" name="AutoShape 18"/>
            <p:cNvSpPr>
              <a:spLocks noChangeArrowheads="1"/>
            </p:cNvSpPr>
            <p:nvPr/>
          </p:nvSpPr>
          <p:spPr bwMode="auto">
            <a:xfrm>
              <a:off x="384" y="1800"/>
              <a:ext cx="911" cy="2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6D9F1">
                    <a:alpha val="50000"/>
                  </a:srgbClr>
                </a:gs>
                <a:gs pos="100000">
                  <a:srgbClr val="CFDFF3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dirty="0" smtClean="0"/>
                <a:t>设计模式</a:t>
              </a:r>
              <a:endParaRPr lang="zh-CN" altLang="en-US" sz="1600" dirty="0"/>
            </a:p>
          </p:txBody>
        </p:sp>
        <p:sp>
          <p:nvSpPr>
            <p:cNvPr id="86034" name="Text Box 16"/>
            <p:cNvSpPr txBox="1">
              <a:spLocks noChangeArrowheads="1"/>
            </p:cNvSpPr>
            <p:nvPr/>
          </p:nvSpPr>
          <p:spPr bwMode="auto">
            <a:xfrm>
              <a:off x="727" y="2701"/>
              <a:ext cx="704" cy="24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r>
                <a:rPr lang="en-US" altLang="zh-CN" sz="1400" b="1">
                  <a:latin typeface="Calibri" charset="0"/>
                  <a:ea typeface="Times New Roman" charset="0"/>
                  <a:cs typeface="Times New Roman" charset="0"/>
                </a:rPr>
                <a:t>Design</a:t>
              </a:r>
              <a:endParaRPr lang="en-US" altLang="zh-CN" sz="1400">
                <a:ea typeface="Times New Roman" charset="0"/>
                <a:cs typeface="Times New Roman" charset="0"/>
              </a:endParaRPr>
            </a:p>
          </p:txBody>
        </p:sp>
        <p:sp>
          <p:nvSpPr>
            <p:cNvPr id="86035" name="Text Box 6"/>
            <p:cNvSpPr txBox="1">
              <a:spLocks noChangeArrowheads="1"/>
            </p:cNvSpPr>
            <p:nvPr/>
          </p:nvSpPr>
          <p:spPr bwMode="auto">
            <a:xfrm>
              <a:off x="3975" y="2680"/>
              <a:ext cx="681" cy="24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indent="63500"/>
              <a:r>
                <a:rPr lang="en-US" altLang="zh-CN" sz="1400" b="1">
                  <a:latin typeface="Calibri" charset="0"/>
                  <a:ea typeface="Times New Roman" charset="0"/>
                  <a:cs typeface="Times New Roman" charset="0"/>
                </a:rPr>
                <a:t>Operate</a:t>
              </a:r>
              <a:endParaRPr lang="en-US" altLang="zh-CN" sz="1400"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86036" name="AutoShape 5"/>
            <p:cNvCxnSpPr>
              <a:cxnSpLocks noChangeShapeType="1"/>
            </p:cNvCxnSpPr>
            <p:nvPr/>
          </p:nvCxnSpPr>
          <p:spPr bwMode="auto">
            <a:xfrm>
              <a:off x="1845" y="2210"/>
              <a:ext cx="0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med" len="med"/>
            </a:ln>
          </p:spPr>
        </p:cxnSp>
        <p:cxnSp>
          <p:nvCxnSpPr>
            <p:cNvPr id="86037" name="AutoShape 4"/>
            <p:cNvCxnSpPr>
              <a:cxnSpLocks noChangeShapeType="1"/>
            </p:cNvCxnSpPr>
            <p:nvPr/>
          </p:nvCxnSpPr>
          <p:spPr bwMode="auto">
            <a:xfrm>
              <a:off x="3599" y="2210"/>
              <a:ext cx="1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 type="triangle" w="med" len="med"/>
            </a:ln>
          </p:spPr>
        </p:cxnSp>
        <p:sp>
          <p:nvSpPr>
            <p:cNvPr id="86038" name="Line 51"/>
            <p:cNvSpPr>
              <a:spLocks noChangeShapeType="1"/>
            </p:cNvSpPr>
            <p:nvPr/>
          </p:nvSpPr>
          <p:spPr bwMode="auto">
            <a:xfrm>
              <a:off x="847" y="2087"/>
              <a:ext cx="1" cy="57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9" name="Line 53"/>
            <p:cNvSpPr>
              <a:spLocks noChangeShapeType="1"/>
            </p:cNvSpPr>
            <p:nvPr/>
          </p:nvSpPr>
          <p:spPr bwMode="auto">
            <a:xfrm>
              <a:off x="847" y="2658"/>
              <a:ext cx="540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0" name="Line 54"/>
            <p:cNvSpPr>
              <a:spLocks noChangeShapeType="1"/>
            </p:cNvSpPr>
            <p:nvPr/>
          </p:nvSpPr>
          <p:spPr bwMode="auto">
            <a:xfrm>
              <a:off x="2302" y="2618"/>
              <a:ext cx="831" cy="0"/>
            </a:xfrm>
            <a:prstGeom prst="line">
              <a:avLst/>
            </a:prstGeom>
            <a:noFill/>
            <a:ln w="31750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41" name="Line 55"/>
            <p:cNvSpPr>
              <a:spLocks noChangeShapeType="1"/>
            </p:cNvSpPr>
            <p:nvPr/>
          </p:nvSpPr>
          <p:spPr bwMode="auto">
            <a:xfrm flipH="1">
              <a:off x="2302" y="2740"/>
              <a:ext cx="831" cy="0"/>
            </a:xfrm>
            <a:prstGeom prst="line">
              <a:avLst/>
            </a:prstGeom>
            <a:noFill/>
            <a:ln w="3175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022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5A481363-0A0A-6145-BC56-24DAF264902A}" type="slidenum">
              <a:rPr lang="en-US" altLang="zh-CN" sz="1400">
                <a:latin typeface="Times New Roman" charset="0"/>
              </a:rPr>
              <a:pPr algn="ctr"/>
              <a:t>35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内容占位符 5"/>
          <p:cNvSpPr>
            <a:spLocks noGrp="1"/>
          </p:cNvSpPr>
          <p:nvPr>
            <p:ph idx="1"/>
          </p:nvPr>
        </p:nvSpPr>
        <p:spPr>
          <a:xfrm>
            <a:off x="914400" y="1447800"/>
            <a:ext cx="7200900" cy="1857375"/>
          </a:xfrm>
        </p:spPr>
        <p:txBody>
          <a:bodyPr/>
          <a:lstStyle/>
          <a:p>
            <a:pPr marL="0" indent="0" eaLnBrk="1" hangingPunct="1">
              <a:buClr>
                <a:schemeClr val="tx1"/>
              </a:buClr>
              <a:buFont typeface="Wingdings" charset="2"/>
              <a:buNone/>
            </a:pPr>
            <a:r>
              <a:rPr lang="zh-CN" altLang="en-US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    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  <a:cs typeface="楷体_GB2312" pitchFamily="49" charset="-122"/>
              </a:rPr>
              <a:t>       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我喜欢</a:t>
            </a:r>
            <a:r>
              <a:rPr lang="en-US" altLang="zh-CN" sz="2000" b="1">
                <a:latin typeface="华文细黑" charset="-122"/>
                <a:ea typeface="华文细黑" charset="-122"/>
                <a:cs typeface="华文细黑" charset="-122"/>
              </a:rPr>
              <a:t>CDIO</a:t>
            </a:r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。它融理论与实践于一体，并且充满着乐趣。更重要的是，它不断激发我们学习的热情，促使我们去探究各个领域之间的内在联系，无论学科内的、学科间的、还是课堂与现实生活之间的联系。</a:t>
            </a:r>
          </a:p>
        </p:txBody>
      </p:sp>
      <p:pic>
        <p:nvPicPr>
          <p:cNvPr id="88067" name="内容占位符 4" descr="SSL2199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1150938" y="3141663"/>
            <a:ext cx="3781425" cy="28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标题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6115050" cy="739775"/>
          </a:xfrm>
        </p:spPr>
        <p:txBody>
          <a:bodyPr/>
          <a:lstStyle/>
          <a:p>
            <a:pPr>
              <a:defRPr/>
            </a:pP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学生反馈</a:t>
            </a:r>
          </a:p>
        </p:txBody>
      </p:sp>
      <p:sp>
        <p:nvSpPr>
          <p:cNvPr id="88069" name="Text Box 6"/>
          <p:cNvSpPr txBox="1">
            <a:spLocks noChangeArrowheads="1"/>
          </p:cNvSpPr>
          <p:nvPr/>
        </p:nvSpPr>
        <p:spPr bwMode="auto">
          <a:xfrm>
            <a:off x="5867400" y="3068638"/>
            <a:ext cx="208915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200" b="1">
                <a:solidFill>
                  <a:srgbClr val="3C8C93"/>
                </a:solidFill>
                <a:latin typeface="华文细黑" charset="-122"/>
                <a:ea typeface="华文细黑" charset="-122"/>
                <a:cs typeface="华文细黑" charset="-122"/>
              </a:rPr>
              <a:t>陈兴</a:t>
            </a:r>
            <a:r>
              <a:rPr lang="en-US" altLang="zh-CN" sz="2200" b="1">
                <a:solidFill>
                  <a:srgbClr val="3C8C93"/>
                </a:solidFill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altLang="zh-CN" sz="2000" b="1">
                <a:solidFill>
                  <a:srgbClr val="3C8C93"/>
                </a:solidFill>
                <a:latin typeface="Verdana" charset="0"/>
                <a:ea typeface="华文中宋" pitchFamily="2" charset="-122"/>
                <a:cs typeface="华文中宋" pitchFamily="2" charset="-122"/>
              </a:rPr>
              <a:t>IE5</a:t>
            </a:r>
          </a:p>
        </p:txBody>
      </p:sp>
      <p:sp>
        <p:nvSpPr>
          <p:cNvPr id="88070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64155B43-B990-C04B-947F-DFB82E7A6893}" type="slidenum">
              <a:rPr lang="en-US" altLang="zh-CN" sz="1400">
                <a:latin typeface="Times New Roman" charset="0"/>
              </a:rPr>
              <a:pPr algn="ctr"/>
              <a:t>36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学生感言</a:t>
            </a:r>
          </a:p>
        </p:txBody>
      </p:sp>
      <p:sp>
        <p:nvSpPr>
          <p:cNvPr id="90115" name="内容占位符 2"/>
          <p:cNvSpPr>
            <a:spLocks noGrp="1"/>
          </p:cNvSpPr>
          <p:nvPr>
            <p:ph idx="4294967295"/>
          </p:nvPr>
        </p:nvSpPr>
        <p:spPr>
          <a:xfrm>
            <a:off x="457200" y="1590675"/>
            <a:ext cx="8229600" cy="2909888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zh-CN" b="1" i="1">
                <a:latin typeface="Times New Roman" charset="0"/>
              </a:rPr>
              <a:t>Establish a </a:t>
            </a:r>
            <a:r>
              <a:rPr lang="en-US" altLang="zh-CN" b="1" i="1">
                <a:solidFill>
                  <a:srgbClr val="A50021"/>
                </a:solidFill>
                <a:latin typeface="Times New Roman" charset="0"/>
              </a:rPr>
              <a:t>CULTURE</a:t>
            </a:r>
            <a:r>
              <a:rPr lang="en-US" altLang="zh-CN" b="1" i="1">
                <a:latin typeface="Times New Roman" charset="0"/>
              </a:rPr>
              <a:t> in Engineering Excellence.</a:t>
            </a:r>
          </a:p>
          <a:p>
            <a:pPr eaLnBrk="1" hangingPunct="1">
              <a:buClr>
                <a:schemeClr val="tx1"/>
              </a:buClr>
            </a:pPr>
            <a:endParaRPr lang="en-US" altLang="zh-CN" b="1" i="1">
              <a:latin typeface="Times New Roman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zh-CN" b="1" i="1">
                <a:solidFill>
                  <a:srgbClr val="A50021"/>
                </a:solidFill>
                <a:latin typeface="Times New Roman" charset="0"/>
              </a:rPr>
              <a:t>LOVE</a:t>
            </a:r>
            <a:r>
              <a:rPr lang="en-US" altLang="zh-CN" b="1" i="1">
                <a:latin typeface="Times New Roman" charset="0"/>
              </a:rPr>
              <a:t> and </a:t>
            </a:r>
            <a:r>
              <a:rPr lang="en-US" altLang="zh-CN" b="1" i="1">
                <a:solidFill>
                  <a:srgbClr val="A50021"/>
                </a:solidFill>
                <a:latin typeface="Times New Roman" charset="0"/>
              </a:rPr>
              <a:t>DEDICATION</a:t>
            </a:r>
            <a:r>
              <a:rPr lang="en-US" altLang="zh-CN" b="1" i="1">
                <a:latin typeface="Times New Roman" charset="0"/>
              </a:rPr>
              <a:t> to engineered products.</a:t>
            </a:r>
          </a:p>
          <a:p>
            <a:pPr eaLnBrk="1" hangingPunct="1">
              <a:buClr>
                <a:schemeClr val="tx1"/>
              </a:buClr>
            </a:pPr>
            <a:endParaRPr lang="en-US" altLang="zh-CN" b="1" i="1">
              <a:latin typeface="Times New Roman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zh-CN" b="1" i="1">
                <a:solidFill>
                  <a:srgbClr val="A50021"/>
                </a:solidFill>
                <a:latin typeface="Times New Roman" charset="0"/>
              </a:rPr>
              <a:t>Educate great leaders</a:t>
            </a:r>
            <a:r>
              <a:rPr lang="en-US" altLang="zh-CN" b="1" i="1">
                <a:latin typeface="Times New Roman" charset="0"/>
              </a:rPr>
              <a:t>, with a </a:t>
            </a:r>
            <a:r>
              <a:rPr lang="en-US" altLang="zh-CN" b="1" i="1">
                <a:solidFill>
                  <a:srgbClr val="A50021"/>
                </a:solidFill>
                <a:latin typeface="Times New Roman" charset="0"/>
              </a:rPr>
              <a:t>PASSION</a:t>
            </a:r>
            <a:r>
              <a:rPr lang="en-US" altLang="zh-CN" b="1" i="1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en-US" altLang="zh-CN" b="1" i="1">
                <a:latin typeface="Times New Roman" charset="0"/>
              </a:rPr>
              <a:t>to engineer</a:t>
            </a:r>
            <a:r>
              <a:rPr lang="en-US" altLang="zh-CN" b="1" i="1">
                <a:solidFill>
                  <a:srgbClr val="6600CC"/>
                </a:solidFill>
                <a:latin typeface="Times New Roman" charset="0"/>
              </a:rPr>
              <a:t> </a:t>
            </a:r>
            <a:r>
              <a:rPr lang="en-US" altLang="zh-CN" b="1" i="1">
                <a:latin typeface="Times New Roman" charset="0"/>
              </a:rPr>
              <a:t>the world.</a:t>
            </a:r>
            <a:endParaRPr lang="zh-CN" altLang="en-US" b="1" i="1">
              <a:latin typeface="Times New Roman" charset="0"/>
            </a:endParaRPr>
          </a:p>
        </p:txBody>
      </p:sp>
      <p:sp>
        <p:nvSpPr>
          <p:cNvPr id="90116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6D34B5EF-6AEF-6D46-956F-089FD8994EE7}" type="slidenum">
              <a:rPr lang="en-US" altLang="zh-CN" sz="1400">
                <a:latin typeface="Times New Roman" charset="0"/>
              </a:rPr>
              <a:pPr algn="ctr"/>
              <a:t>37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结论</a:t>
            </a:r>
          </a:p>
        </p:txBody>
      </p:sp>
      <p:sp>
        <p:nvSpPr>
          <p:cNvPr id="81923" name="内容占位符 2"/>
          <p:cNvSpPr>
            <a:spLocks noGrp="1"/>
          </p:cNvSpPr>
          <p:nvPr>
            <p:ph idx="1"/>
          </p:nvPr>
        </p:nvSpPr>
        <p:spPr>
          <a:xfrm>
            <a:off x="457200" y="1412875"/>
            <a:ext cx="8305800" cy="4429125"/>
          </a:xfrm>
        </p:spPr>
        <p:txBody>
          <a:bodyPr/>
          <a:lstStyle/>
          <a:p>
            <a:pPr lvl="1">
              <a:defRPr/>
            </a:pPr>
            <a:r>
              <a:rPr lang="zh-CN" altLang="en-US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应用面的</a:t>
            </a:r>
            <a:r>
              <a:rPr lang="en-US" altLang="ja-JP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 </a:t>
            </a:r>
            <a:r>
              <a:rPr lang="en-US" altLang="ja-JP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华文细黑"/>
                <a:cs typeface="Verdana"/>
              </a:rPr>
              <a:t>CDIO</a:t>
            </a:r>
          </a:p>
          <a:p>
            <a:pPr lvl="2">
              <a:defRPr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学生的工程文化</a:t>
            </a:r>
          </a:p>
          <a:p>
            <a:pPr lvl="2">
              <a:defRPr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课程的相应产品与副产品</a:t>
            </a:r>
            <a:endParaRPr lang="en-US" altLang="ja-JP" b="1" dirty="0">
              <a:latin typeface="华文细黑"/>
              <a:ea typeface="华文细黑"/>
              <a:cs typeface="华文细黑"/>
            </a:endParaRPr>
          </a:p>
          <a:p>
            <a:pPr lvl="1">
              <a:defRPr/>
            </a:pPr>
            <a:r>
              <a:rPr lang="zh-CN" altLang="en-US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工具面的</a:t>
            </a:r>
            <a:r>
              <a:rPr lang="en-US" altLang="ja-JP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 </a:t>
            </a:r>
            <a:r>
              <a:rPr lang="en-US" altLang="ja-JP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华文细黑"/>
                <a:cs typeface="Verdana"/>
              </a:rPr>
              <a:t>CDIO</a:t>
            </a:r>
            <a:r>
              <a:rPr lang="en-US" altLang="ja-JP" dirty="0" smtClean="0">
                <a:latin typeface="华文细黑"/>
                <a:ea typeface="华文细黑"/>
                <a:cs typeface="华文细黑"/>
              </a:rPr>
              <a:t> </a:t>
            </a:r>
            <a:endParaRPr lang="en-US" altLang="ja-JP" dirty="0">
              <a:latin typeface="华文细黑"/>
              <a:ea typeface="华文细黑"/>
              <a:cs typeface="华文细黑"/>
            </a:endParaRPr>
          </a:p>
          <a:p>
            <a:pPr lvl="2">
              <a:defRPr/>
            </a:pPr>
            <a:r>
              <a:rPr lang="en-US" sz="1800" b="1" dirty="0">
                <a:ea typeface="华文细黑"/>
                <a:cs typeface="Verdana"/>
              </a:rPr>
              <a:t>Internet, Open Source, and </a:t>
            </a:r>
            <a:r>
              <a:rPr lang="en-US" sz="1800" b="1" i="1" dirty="0" err="1">
                <a:ea typeface="华文细黑"/>
                <a:cs typeface="Verdana"/>
              </a:rPr>
              <a:t>Mathematica</a:t>
            </a:r>
            <a:r>
              <a:rPr lang="en-US" sz="1800" b="1" i="1" baseline="30000" dirty="0">
                <a:ea typeface="华文细黑"/>
                <a:cs typeface="Verdana"/>
              </a:rPr>
              <a:t>®</a:t>
            </a:r>
          </a:p>
          <a:p>
            <a:pPr lvl="2">
              <a:defRPr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工具的性能决定实践效能 （工欲善其事，必先利其器）</a:t>
            </a:r>
            <a:endParaRPr lang="en-US" altLang="ja-JP" b="1" dirty="0">
              <a:latin typeface="华文细黑"/>
              <a:ea typeface="华文细黑"/>
              <a:cs typeface="华文细黑"/>
            </a:endParaRPr>
          </a:p>
          <a:p>
            <a:pPr lvl="1">
              <a:defRPr/>
            </a:pPr>
            <a:r>
              <a:rPr lang="zh-CN" altLang="en-US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理论面的</a:t>
            </a:r>
            <a:r>
              <a:rPr lang="en-US" altLang="ja-JP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 </a:t>
            </a:r>
            <a:r>
              <a:rPr lang="en-US" altLang="ja-JP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华文细黑"/>
                <a:cs typeface="Verdana"/>
              </a:rPr>
              <a:t>CDIO </a:t>
            </a:r>
            <a:endParaRPr lang="en-US" altLang="ja-JP" b="1" i="1" dirty="0">
              <a:solidFill>
                <a:srgbClr val="A50021"/>
              </a:solidFill>
              <a:effectLst>
                <a:outerShdw blurRad="38100" dist="38100" dir="2700000" algn="tl">
                  <a:srgbClr val="DDDDDD"/>
                </a:outerShdw>
              </a:effectLst>
              <a:ea typeface="华文细黑"/>
              <a:cs typeface="Verdana"/>
            </a:endParaRPr>
          </a:p>
          <a:p>
            <a:pPr lvl="2">
              <a:defRPr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联结具象与抽象的数学框架</a:t>
            </a:r>
            <a:endParaRPr lang="en-US" altLang="ja-JP" b="1" dirty="0">
              <a:latin typeface="华文细黑"/>
              <a:ea typeface="华文细黑"/>
              <a:cs typeface="华文细黑"/>
            </a:endParaRPr>
          </a:p>
          <a:p>
            <a:pPr lvl="3">
              <a:defRPr/>
            </a:pPr>
            <a:r>
              <a:rPr lang="en-US" sz="1600" b="1" dirty="0">
                <a:ea typeface="华文细黑"/>
                <a:cs typeface="Verdana"/>
              </a:rPr>
              <a:t>Galois Connections is a guiding principle</a:t>
            </a:r>
          </a:p>
          <a:p>
            <a:pPr lvl="2">
              <a:defRPr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数理逻辑的基础语言</a:t>
            </a:r>
            <a:endParaRPr lang="en-US" altLang="ja-JP" b="1" dirty="0">
              <a:latin typeface="华文细黑"/>
              <a:ea typeface="华文细黑"/>
              <a:cs typeface="华文细黑"/>
            </a:endParaRPr>
          </a:p>
          <a:p>
            <a:pPr lvl="2">
              <a:defRPr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学习过程的叠代效应</a:t>
            </a:r>
            <a:endParaRPr lang="en-US" b="1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92164" name="Footer Placeholder 3"/>
          <p:cNvSpPr txBox="1">
            <a:spLocks noGrp="1"/>
          </p:cNvSpPr>
          <p:nvPr/>
        </p:nvSpPr>
        <p:spPr bwMode="auto">
          <a:xfrm>
            <a:off x="6588125" y="6356350"/>
            <a:ext cx="188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fld id="{ABD4D098-3D69-D347-B378-EFED7071D097}" type="slidenum">
              <a:rPr lang="en-US" altLang="zh-CN" sz="1400">
                <a:latin typeface="Times New Roman" charset="0"/>
              </a:rPr>
              <a:pPr algn="ctr"/>
              <a:t>38</a:t>
            </a:fld>
            <a:r>
              <a:rPr lang="en-US" altLang="zh-CN" sz="1400">
                <a:latin typeface="Times New Roman" charset="0"/>
              </a:rPr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未来发展</a:t>
            </a:r>
            <a:endParaRPr lang="en-US" altLang="en-US" sz="2800" kern="1200" dirty="0">
              <a:latin typeface="华文黑体"/>
              <a:ea typeface="华文黑体"/>
              <a:cs typeface="华文黑体"/>
            </a:endParaRPr>
          </a:p>
        </p:txBody>
      </p:sp>
      <p:sp>
        <p:nvSpPr>
          <p:cNvPr id="96259" name="Content Placeholder 2"/>
          <p:cNvSpPr>
            <a:spLocks noGrp="1"/>
          </p:cNvSpPr>
          <p:nvPr>
            <p:ph idx="1"/>
          </p:nvPr>
        </p:nvSpPr>
        <p:spPr>
          <a:xfrm>
            <a:off x="762000" y="1341438"/>
            <a:ext cx="7427913" cy="2697162"/>
          </a:xfrm>
        </p:spPr>
        <p:txBody>
          <a:bodyPr/>
          <a:lstStyle/>
          <a:p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建立一系列开放式的</a:t>
            </a:r>
            <a:r>
              <a:rPr lang="en-US" altLang="zh-CN" sz="1800" dirty="0">
                <a:ea typeface="华文细黑" charset="-122"/>
                <a:cs typeface="华文细黑" charset="-122"/>
              </a:rPr>
              <a:t>CDIO</a:t>
            </a:r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实验课程</a:t>
            </a:r>
          </a:p>
          <a:p>
            <a:pPr lvl="1"/>
            <a:r>
              <a:rPr lang="zh-CN" altLang="en-US" sz="1800" b="1" dirty="0" smtClean="0">
                <a:latin typeface="华文细黑" charset="-122"/>
                <a:ea typeface="华文细黑" charset="-122"/>
                <a:cs typeface="华文细黑" charset="-122"/>
              </a:rPr>
              <a:t>联合多校教师开发新课</a:t>
            </a:r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程</a:t>
            </a:r>
          </a:p>
          <a:p>
            <a:pPr lvl="2"/>
            <a:r>
              <a:rPr lang="zh-CN" altLang="en-US" sz="1800" dirty="0">
                <a:latin typeface="华文细黑" charset="-122"/>
                <a:ea typeface="华文细黑" charset="-122"/>
                <a:cs typeface="华文细黑" charset="-122"/>
              </a:rPr>
              <a:t>清华大学 顾学雍</a:t>
            </a:r>
            <a:r>
              <a:rPr lang="en-US" altLang="zh-CN" sz="1800" dirty="0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800" dirty="0" smtClean="0">
                <a:latin typeface="华文细黑" charset="-122"/>
                <a:ea typeface="华文细黑" charset="-122"/>
                <a:cs typeface="华文细黑" charset="-122"/>
              </a:rPr>
              <a:t>赵磊</a:t>
            </a:r>
            <a:r>
              <a:rPr lang="en-US" altLang="zh-CN" sz="1800" dirty="0" smtClean="0">
                <a:latin typeface="华文细黑" charset="-122"/>
                <a:ea typeface="华文细黑" charset="-122"/>
                <a:cs typeface="华文细黑" charset="-122"/>
              </a:rPr>
              <a:t>, </a:t>
            </a:r>
            <a:r>
              <a:rPr lang="zh-CN" altLang="en-US" sz="1800" dirty="0" smtClean="0">
                <a:latin typeface="华文细黑" charset="-122"/>
                <a:ea typeface="华文细黑" charset="-122"/>
                <a:cs typeface="华文细黑" charset="-122"/>
              </a:rPr>
              <a:t>王凯波</a:t>
            </a:r>
          </a:p>
          <a:p>
            <a:pPr lvl="2"/>
            <a:r>
              <a:rPr lang="zh-CN" altLang="en-US" sz="1800" dirty="0">
                <a:latin typeface="华文细黑" charset="-122"/>
                <a:ea typeface="华文细黑" charset="-122"/>
                <a:cs typeface="华文细黑" charset="-122"/>
              </a:rPr>
              <a:t>汕头大学 谷德权</a:t>
            </a:r>
          </a:p>
          <a:p>
            <a:pPr lvl="2"/>
            <a:r>
              <a:rPr lang="zh-CN" altLang="en-US" sz="1800" dirty="0">
                <a:latin typeface="华文细黑" charset="-122"/>
                <a:ea typeface="华文细黑" charset="-122"/>
                <a:cs typeface="华文细黑" charset="-122"/>
              </a:rPr>
              <a:t>上海交大</a:t>
            </a:r>
            <a:r>
              <a:rPr lang="en-US" altLang="zh-CN" sz="1800" dirty="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sz="1800" dirty="0">
                <a:latin typeface="华文细黑" charset="-122"/>
                <a:ea typeface="华文细黑" charset="-122"/>
                <a:cs typeface="华文细黑" charset="-122"/>
              </a:rPr>
              <a:t>江志斌</a:t>
            </a:r>
            <a:endParaRPr lang="en-US" altLang="zh-CN" sz="1800" dirty="0">
              <a:latin typeface="华文细黑" charset="-122"/>
              <a:ea typeface="华文细黑" charset="-122"/>
              <a:cs typeface="华文细黑" charset="-122"/>
            </a:endParaRPr>
          </a:p>
          <a:p>
            <a:pPr lvl="2"/>
            <a:r>
              <a:rPr lang="zh-CN" altLang="en-US" sz="1800" dirty="0">
                <a:latin typeface="华文细黑" charset="-122"/>
                <a:ea typeface="华文细黑" charset="-122"/>
                <a:cs typeface="华文细黑" charset="-122"/>
              </a:rPr>
              <a:t>东北大学</a:t>
            </a:r>
            <a:r>
              <a:rPr lang="en-US" altLang="zh-CN" sz="1800" dirty="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zh-CN" altLang="en-US" sz="1800" dirty="0">
                <a:latin typeface="华文细黑" charset="-122"/>
                <a:ea typeface="华文细黑" charset="-122"/>
                <a:cs typeface="华文细黑" charset="-122"/>
              </a:rPr>
              <a:t>罗百一</a:t>
            </a:r>
            <a:r>
              <a:rPr lang="en-US" altLang="zh-CN" sz="1800" dirty="0">
                <a:latin typeface="华文细黑" charset="-122"/>
                <a:ea typeface="华文细黑" charset="-122"/>
                <a:cs typeface="华文细黑" charset="-122"/>
              </a:rPr>
              <a:t> </a:t>
            </a:r>
            <a:r>
              <a:rPr lang="en-US" altLang="zh-CN" sz="1800" dirty="0"/>
              <a:t>(Prof. Bart </a:t>
            </a:r>
            <a:r>
              <a:rPr lang="en-US" altLang="zh-CN" sz="1800" dirty="0" err="1"/>
              <a:t>ter</a:t>
            </a:r>
            <a:r>
              <a:rPr lang="en-US" altLang="zh-CN" sz="1800" dirty="0"/>
              <a:t> </a:t>
            </a:r>
            <a:r>
              <a:rPr lang="en-US" altLang="zh-CN" sz="1800" dirty="0" err="1"/>
              <a:t>Haar</a:t>
            </a:r>
            <a:r>
              <a:rPr lang="en-US" altLang="zh-CN" sz="1800" dirty="0"/>
              <a:t> </a:t>
            </a:r>
            <a:r>
              <a:rPr lang="en-US" altLang="zh-CN" sz="1800" dirty="0" err="1"/>
              <a:t>Romeny</a:t>
            </a:r>
            <a:r>
              <a:rPr lang="en-US" altLang="zh-CN" sz="1800" dirty="0"/>
              <a:t>)</a:t>
            </a:r>
            <a:endParaRPr lang="zh-CN" altLang="en-US" sz="1800" dirty="0">
              <a:ea typeface="华文细黑" charset="-122"/>
              <a:cs typeface="华文细黑" charset="-122"/>
            </a:endParaRPr>
          </a:p>
          <a:p>
            <a:pPr lvl="1"/>
            <a:r>
              <a:rPr lang="en-US" altLang="zh-CN" sz="1800" b="1" dirty="0">
                <a:latin typeface="华文细黑" charset="-122"/>
                <a:ea typeface="华文细黑" charset="-122"/>
                <a:cs typeface="华文细黑" charset="-122"/>
              </a:rPr>
              <a:t>2008</a:t>
            </a:r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年暑期班： </a:t>
            </a:r>
            <a:r>
              <a:rPr lang="en-US" altLang="zh-CN" sz="1800" dirty="0"/>
              <a:t>Model Integrated System Design</a:t>
            </a:r>
          </a:p>
          <a:p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建立</a:t>
            </a:r>
            <a:r>
              <a:rPr lang="zh-CN" altLang="en-US" sz="1800" b="1" dirty="0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多个</a:t>
            </a:r>
            <a:r>
              <a:rPr lang="en-US" altLang="zh-CN" sz="1800" dirty="0"/>
              <a:t>CDIO</a:t>
            </a:r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创新工作室及其跨院校的</a:t>
            </a:r>
            <a:r>
              <a:rPr lang="zh-CN" altLang="en-US" sz="1800" b="1" dirty="0">
                <a:solidFill>
                  <a:srgbClr val="FF0000"/>
                </a:solidFill>
                <a:latin typeface="华文细黑" charset="-122"/>
                <a:ea typeface="华文细黑" charset="-122"/>
                <a:cs typeface="华文细黑" charset="-122"/>
              </a:rPr>
              <a:t>协同工作平台</a:t>
            </a:r>
          </a:p>
          <a:p>
            <a:pPr lvl="1"/>
            <a:r>
              <a:rPr lang="zh-CN" altLang="en-US" sz="1800" b="1" dirty="0">
                <a:latin typeface="华文细黑" charset="-122"/>
                <a:ea typeface="华文细黑" charset="-122"/>
                <a:cs typeface="华文细黑" charset="-122"/>
              </a:rPr>
              <a:t>通过多种渠道，整合各院校资源，实现广泛的资源分享</a:t>
            </a:r>
          </a:p>
          <a:p>
            <a:pPr lvl="2"/>
            <a:endParaRPr lang="zh-CN" altLang="en-US" sz="1800" dirty="0"/>
          </a:p>
          <a:p>
            <a:pPr lvl="1"/>
            <a:endParaRPr lang="zh-CN" altLang="en-US" sz="2000" dirty="0"/>
          </a:p>
          <a:p>
            <a:pPr lvl="1"/>
            <a:endParaRPr lang="en-US" sz="2000" dirty="0"/>
          </a:p>
        </p:txBody>
      </p:sp>
      <p:sp>
        <p:nvSpPr>
          <p:cNvPr id="9626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6EBF9165-8E1F-4E45-A794-D058E0EC9884}" type="slidenum">
              <a:rPr lang="en-US" altLang="zh-CN"/>
              <a:pPr/>
              <a:t>39</a:t>
            </a:fld>
            <a:r>
              <a:rPr lang="en-US" altLang="zh-CN"/>
              <a:t> / 44</a:t>
            </a:r>
          </a:p>
        </p:txBody>
      </p:sp>
      <p:grpSp>
        <p:nvGrpSpPr>
          <p:cNvPr id="96261" name="Group 12"/>
          <p:cNvGrpSpPr>
            <a:grpSpLocks/>
          </p:cNvGrpSpPr>
          <p:nvPr/>
        </p:nvGrpSpPr>
        <p:grpSpPr bwMode="auto">
          <a:xfrm>
            <a:off x="1042988" y="4878388"/>
            <a:ext cx="7416800" cy="1520825"/>
            <a:chOff x="431" y="3022"/>
            <a:chExt cx="4919" cy="1009"/>
          </a:xfrm>
        </p:grpSpPr>
        <p:pic>
          <p:nvPicPr>
            <p:cNvPr id="96264" name="Picture 7" descr="demo_overview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91" y="3022"/>
              <a:ext cx="2659" cy="1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6265" name="Group 7"/>
            <p:cNvGrpSpPr>
              <a:grpSpLocks/>
            </p:cNvGrpSpPr>
            <p:nvPr/>
          </p:nvGrpSpPr>
          <p:grpSpPr bwMode="auto">
            <a:xfrm>
              <a:off x="431" y="3022"/>
              <a:ext cx="2230" cy="1008"/>
              <a:chOff x="838200" y="4038600"/>
              <a:chExt cx="6646640" cy="2362200"/>
            </a:xfrm>
          </p:grpSpPr>
          <p:pic>
            <p:nvPicPr>
              <p:cNvPr id="96266" name="Picture 4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38200" y="4038600"/>
                <a:ext cx="2772887" cy="2349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267" name="Picture 6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657600" y="4038600"/>
                <a:ext cx="3827240" cy="2362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6262" name="Picture 9" descr="2f6042b0f0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19988" y="2698750"/>
            <a:ext cx="114300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3" name="Picture 7" descr="/Users/bkoo/Documents/Research/OtherResearchers/Eindhoven/Vitrea - neck tumor.avi">
            <a:hlinkClick r:id="" action="ppaction://media"/>
          </p:cNvPr>
          <p:cNvPicPr/>
          <p:nvPr>
            <a:videoFile r:link="rId1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5867400" y="47625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800" kern="1200" dirty="0">
                <a:latin typeface="华文黑体"/>
                <a:ea typeface="华文黑体"/>
                <a:cs typeface="华文黑体"/>
              </a:rPr>
              <a:t>感谢下列单位以及个人</a:t>
            </a:r>
            <a:endParaRPr lang="en-US" altLang="en-US" sz="2800" kern="1200" dirty="0">
              <a:latin typeface="华文黑体"/>
              <a:ea typeface="华文黑体"/>
              <a:cs typeface="华文黑体"/>
            </a:endParaRP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软件支援</a:t>
            </a:r>
          </a:p>
          <a:p>
            <a:pPr lvl="1"/>
            <a:r>
              <a:rPr lang="en-US" altLang="zh-CN" sz="2000">
                <a:latin typeface="华文细黑" charset="-122"/>
                <a:ea typeface="华文细黑" charset="-122"/>
                <a:cs typeface="华文细黑" charset="-122"/>
              </a:rPr>
              <a:t>Wolfram Research, Inc. Mathematica</a:t>
            </a:r>
            <a:r>
              <a:rPr lang="en-US" altLang="zh-CN" sz="2000" baseline="30000">
                <a:latin typeface="华文细黑" charset="-122"/>
                <a:ea typeface="华文细黑" charset="-122"/>
                <a:cs typeface="华文细黑" charset="-122"/>
              </a:rPr>
              <a:t>®</a:t>
            </a:r>
            <a:endParaRPr lang="zh-CN" altLang="en-US" sz="2000" baseline="30000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en-US" altLang="zh-CN" sz="2000">
                <a:latin typeface="华文细黑" charset="-122"/>
                <a:ea typeface="华文细黑" charset="-122"/>
                <a:cs typeface="华文细黑" charset="-122"/>
              </a:rPr>
              <a:t>Visual Numerics, Inc.</a:t>
            </a:r>
          </a:p>
          <a:p>
            <a:pPr lvl="1"/>
            <a:r>
              <a:rPr lang="en-US" altLang="zh-CN" sz="2000">
                <a:latin typeface="华文细黑" charset="-122"/>
                <a:ea typeface="华文细黑" charset="-122"/>
                <a:cs typeface="华文细黑" charset="-122"/>
              </a:rPr>
              <a:t>Apple Computers, Inc.</a:t>
            </a:r>
            <a:endParaRPr lang="zh-CN" altLang="en-US" sz="2000">
              <a:latin typeface="华文细黑" charset="-122"/>
              <a:ea typeface="华文细黑" charset="-122"/>
              <a:cs typeface="华文细黑" charset="-122"/>
            </a:endParaRPr>
          </a:p>
          <a:p>
            <a:endParaRPr lang="en-US" altLang="zh-CN">
              <a:latin typeface="华文细黑" charset="-122"/>
              <a:ea typeface="华文细黑" charset="-122"/>
              <a:cs typeface="华文细黑" charset="-122"/>
            </a:endParaRPr>
          </a:p>
          <a:p>
            <a:r>
              <a:rPr lang="zh-CN" altLang="en-US" b="1">
                <a:latin typeface="华文细黑" charset="-122"/>
                <a:ea typeface="华文细黑" charset="-122"/>
                <a:cs typeface="华文细黑" charset="-122"/>
              </a:rPr>
              <a:t>硬件支援</a:t>
            </a:r>
            <a:endParaRPr lang="en-US" altLang="zh-CN" b="1">
              <a:latin typeface="华文细黑" charset="-122"/>
              <a:ea typeface="华文细黑" charset="-122"/>
              <a:cs typeface="华文细黑" charset="-122"/>
            </a:endParaRP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苹果电脑   端木恒 先生</a:t>
            </a:r>
          </a:p>
          <a:p>
            <a:pPr lvl="1"/>
            <a:r>
              <a:rPr lang="zh-CN" altLang="en-US" sz="2000" b="1">
                <a:latin typeface="华文细黑" charset="-122"/>
                <a:ea typeface="华文细黑" charset="-122"/>
                <a:cs typeface="华文细黑" charset="-122"/>
              </a:rPr>
              <a:t>戴尔电脑   高原   先生</a:t>
            </a:r>
            <a:endParaRPr lang="en-US" altLang="ja-JP" sz="2000" b="1">
              <a:latin typeface="华文细黑" charset="-122"/>
              <a:ea typeface="华文细黑" charset="-122"/>
              <a:cs typeface="华文细黑" charset="-122"/>
            </a:endParaRPr>
          </a:p>
          <a:p>
            <a:endParaRPr lang="en-US" sz="2000" b="1">
              <a:latin typeface="华文中宋" pitchFamily="2" charset="-122"/>
              <a:ea typeface="华文中宋" pitchFamily="2" charset="-122"/>
              <a:cs typeface="华文中宋" pitchFamily="2" charset="-122"/>
            </a:endParaRPr>
          </a:p>
        </p:txBody>
      </p:sp>
      <p:sp>
        <p:nvSpPr>
          <p:cNvPr id="10035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fld id="{1325BF24-E212-8B46-8A49-0A77EA55A1C2}" type="slidenum">
              <a:rPr lang="en-US" altLang="zh-CN"/>
              <a:pPr/>
              <a:t>40</a:t>
            </a:fld>
            <a:r>
              <a:rPr lang="en-US" altLang="zh-CN"/>
              <a:t> /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755650" y="4408488"/>
            <a:ext cx="77057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sz="3400" u="sng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谢谢</a:t>
            </a:r>
            <a:r>
              <a:rPr lang="zh-CN" altLang="en-US" sz="2800" u="sng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黑体"/>
                <a:ea typeface="华文黑体"/>
                <a:cs typeface="华文黑体"/>
              </a:rPr>
              <a:t>！</a:t>
            </a:r>
            <a:r>
              <a:rPr lang="zh-CN" altLang="en-US" sz="2800" b="1" u="sng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/>
            </a:r>
            <a:br>
              <a:rPr lang="zh-CN" altLang="en-US" sz="2800" b="1" u="sng" dirty="0">
                <a:solidFill>
                  <a:srgbClr val="2727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</a:br>
            <a:r>
              <a:rPr lang="en-US" altLang="zh-CN" sz="2000" b="1" dirty="0">
                <a:solidFill>
                  <a:srgbClr val="99333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2008</a:t>
            </a:r>
            <a:r>
              <a:rPr lang="zh-CN" altLang="en-US" sz="2000" b="1" dirty="0">
                <a:solidFill>
                  <a:srgbClr val="99333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年</a:t>
            </a:r>
            <a:r>
              <a:rPr lang="en-US" altLang="zh-CN" sz="2000" b="1" dirty="0">
                <a:solidFill>
                  <a:srgbClr val="99333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5</a:t>
            </a:r>
            <a:r>
              <a:rPr lang="zh-CN" altLang="en-US" sz="2000" b="1" dirty="0">
                <a:solidFill>
                  <a:srgbClr val="99333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月</a:t>
            </a:r>
            <a:r>
              <a:rPr lang="en-US" altLang="zh-CN" sz="2000" b="1" dirty="0">
                <a:solidFill>
                  <a:srgbClr val="99333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23</a:t>
            </a:r>
            <a:r>
              <a:rPr lang="zh-CN" altLang="en-US" sz="2000" b="1" dirty="0">
                <a:solidFill>
                  <a:srgbClr val="99333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华文细黑"/>
                <a:ea typeface="华文细黑"/>
                <a:cs typeface="华文细黑"/>
              </a:rPr>
              <a:t>日 于上海交通大学</a:t>
            </a:r>
          </a:p>
        </p:txBody>
      </p:sp>
      <p:sp>
        <p:nvSpPr>
          <p:cNvPr id="86021" name="WordArt 5"/>
          <p:cNvSpPr>
            <a:spLocks noChangeArrowheads="1" noChangeShapeType="1" noTextEdit="1"/>
          </p:cNvSpPr>
          <p:nvPr/>
        </p:nvSpPr>
        <p:spPr bwMode="invGray">
          <a:xfrm>
            <a:off x="1476375" y="2781300"/>
            <a:ext cx="6699250" cy="812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3C8C93"/>
                </a:solidFill>
                <a:effectLst>
                  <a:outerShdw blurRad="63500"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ea typeface="Arial"/>
                <a:cs typeface="Arial"/>
              </a:rPr>
              <a:t>May</a:t>
            </a:r>
            <a:r>
              <a:rPr lang="en-US" sz="3600" b="1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3C8C93"/>
                </a:solidFill>
                <a:effectLst>
                  <a:outerShdw blurRad="63500"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ea typeface="Arial"/>
                <a:cs typeface="Arial"/>
              </a:rPr>
              <a:t> </a:t>
            </a:r>
            <a:r>
              <a:rPr lang="en-US" altLang="zh-CN" sz="3600" i="1" kern="10" dirty="0" err="1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blurRad="63500"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ea typeface="Arial"/>
                <a:cs typeface="Arial"/>
              </a:rPr>
              <a:t>Mathematica</a:t>
            </a:r>
            <a:r>
              <a:rPr lang="en-US" sz="3600" b="1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3C8C93"/>
                </a:solidFill>
                <a:effectLst>
                  <a:outerShdw blurRad="63500"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ea typeface="Arial"/>
                <a:cs typeface="Arial"/>
              </a:rPr>
              <a:t> </a:t>
            </a:r>
            <a:r>
              <a:rPr lang="en-US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3C8C93"/>
                </a:solidFill>
                <a:effectLst>
                  <a:outerShdw blurRad="63500"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ea typeface="Arial"/>
                <a:cs typeface="Arial"/>
              </a:rPr>
              <a:t>be with you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Verdana"/>
        <a:ea typeface="宋体"/>
        <a:cs typeface="宋体"/>
      </a:majorFont>
      <a:minorFont>
        <a:latin typeface="Verdana"/>
        <a:ea typeface="宋体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9793</TotalTime>
  <Words>1265</Words>
  <Application>Microsoft Office PowerPoint</Application>
  <PresentationFormat>On-screen Show (4:3)</PresentationFormat>
  <Paragraphs>337</Paragraphs>
  <Slides>41</Slides>
  <Notes>39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默认设计模板</vt:lpstr>
      <vt:lpstr>创新工程教育 基于Mathematica®的CDIO教学实验与工具</vt:lpstr>
      <vt:lpstr>为何倡议新工程教育?</vt:lpstr>
      <vt:lpstr>层次化的教育需求 （取自查2008）</vt:lpstr>
      <vt:lpstr>反应多层次需求的共同目标</vt:lpstr>
      <vt:lpstr>Slide 5</vt:lpstr>
      <vt:lpstr>课程实践报告</vt:lpstr>
      <vt:lpstr>课程内容定位</vt:lpstr>
      <vt:lpstr>产品开发流程</vt:lpstr>
      <vt:lpstr>课堂讲授</vt:lpstr>
      <vt:lpstr>Slide 10</vt:lpstr>
      <vt:lpstr>进度报告</vt:lpstr>
      <vt:lpstr>作业</vt:lpstr>
      <vt:lpstr>个人项目</vt:lpstr>
      <vt:lpstr>作业的指导原则 </vt:lpstr>
      <vt:lpstr>引导项目设计的模式化思维工具    (Pattern Languages)</vt:lpstr>
      <vt:lpstr>小组项目提示</vt:lpstr>
      <vt:lpstr>Slide 17</vt:lpstr>
      <vt:lpstr>Slide 18</vt:lpstr>
      <vt:lpstr>软件工程中的合而击之</vt:lpstr>
      <vt:lpstr>技术分工的模板</vt:lpstr>
      <vt:lpstr>学生项目实施</vt:lpstr>
      <vt:lpstr>Slide 22</vt:lpstr>
      <vt:lpstr>如何突出重围？</vt:lpstr>
      <vt:lpstr>Slide 24</vt:lpstr>
      <vt:lpstr>Slide 25</vt:lpstr>
      <vt:lpstr>设计自动化的工具</vt:lpstr>
      <vt:lpstr>家具设计的实例</vt:lpstr>
      <vt:lpstr>Slide 28</vt:lpstr>
      <vt:lpstr>产业应用</vt:lpstr>
      <vt:lpstr>“Dingdong”</vt:lpstr>
      <vt:lpstr>Slide 31</vt:lpstr>
      <vt:lpstr>Slide 32</vt:lpstr>
      <vt:lpstr>Slide 33</vt:lpstr>
      <vt:lpstr>Mathematica® 为工作平台</vt:lpstr>
      <vt:lpstr>课程的连贯性</vt:lpstr>
      <vt:lpstr>学生反馈</vt:lpstr>
      <vt:lpstr>学生感言</vt:lpstr>
      <vt:lpstr>结论</vt:lpstr>
      <vt:lpstr>未来发展</vt:lpstr>
      <vt:lpstr>感谢下列单位以及个人</vt:lpstr>
      <vt:lpstr>Slide 41</vt:lpstr>
    </vt:vector>
  </TitlesOfParts>
  <Company>IE.THU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Ryan Chou</dc:creator>
  <cp:lastModifiedBy>Benjamin H-Y Koo</cp:lastModifiedBy>
  <cp:revision>1089</cp:revision>
  <dcterms:created xsi:type="dcterms:W3CDTF">2008-05-23T07:10:47Z</dcterms:created>
  <dcterms:modified xsi:type="dcterms:W3CDTF">2008-05-24T17:30:58Z</dcterms:modified>
</cp:coreProperties>
</file>