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7007225" cy="92884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35" autoAdjust="0"/>
    <p:restoredTop sz="94660"/>
  </p:normalViewPr>
  <p:slideViewPr>
    <p:cSldViewPr>
      <p:cViewPr varScale="1">
        <p:scale>
          <a:sx n="101" d="100"/>
          <a:sy n="101" d="100"/>
        </p:scale>
        <p:origin x="-90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464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9139" y="0"/>
            <a:ext cx="3036464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C2869-0ED4-4CFB-B232-747F7DA06AA7}" type="datetimeFigureOut">
              <a:rPr lang="en-US" smtClean="0"/>
              <a:pPr/>
              <a:t>3/2/2008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5025" cy="3482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723" y="4411822"/>
            <a:ext cx="5605780" cy="4180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2057"/>
            <a:ext cx="3036464" cy="4648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9139" y="8822057"/>
            <a:ext cx="3036464" cy="4648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BD0D1-9EB9-4B2C-83E0-BC88D4091B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BD0D1-9EB9-4B2C-83E0-BC88D4091BE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3/2/2008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3/2/2008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3/2/2008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3/2/2008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3/2/2008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rcd2@nyu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13" Type="http://schemas.openxmlformats.org/officeDocument/2006/relationships/image" Target="../media/image27.emf"/><Relationship Id="rId3" Type="http://schemas.openxmlformats.org/officeDocument/2006/relationships/image" Target="../media/image17.emf"/><Relationship Id="rId7" Type="http://schemas.openxmlformats.org/officeDocument/2006/relationships/image" Target="../media/image21.emf"/><Relationship Id="rId12" Type="http://schemas.openxmlformats.org/officeDocument/2006/relationships/image" Target="../media/image26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emf"/><Relationship Id="rId11" Type="http://schemas.openxmlformats.org/officeDocument/2006/relationships/image" Target="../media/image25.emf"/><Relationship Id="rId5" Type="http://schemas.openxmlformats.org/officeDocument/2006/relationships/image" Target="../media/image19.emf"/><Relationship Id="rId10" Type="http://schemas.openxmlformats.org/officeDocument/2006/relationships/image" Target="../media/image24.emf"/><Relationship Id="rId4" Type="http://schemas.openxmlformats.org/officeDocument/2006/relationships/image" Target="../media/image18.emf"/><Relationship Id="rId9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533400"/>
            <a:ext cx="8534400" cy="3067051"/>
          </a:xfrm>
        </p:spPr>
        <p:txBody>
          <a:bodyPr>
            <a:noAutofit/>
          </a:bodyPr>
          <a:lstStyle/>
          <a:p>
            <a:r>
              <a:rPr lang="en-US" sz="4800" dirty="0" smtClean="0"/>
              <a:t>Random Variation and Natural Selection in the  Evolution of Brains and Ears</a:t>
            </a:r>
            <a:br>
              <a:rPr lang="en-US" sz="4800" dirty="0" smtClean="0"/>
            </a:br>
            <a:r>
              <a:rPr lang="en-US" sz="3600" i="1" dirty="0" smtClean="0"/>
              <a:t>NKS DETERMINISTIC RANDOMNESS</a:t>
            </a:r>
            <a:endParaRPr lang="en-US" sz="36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Prof. Ray C. Dougherty</a:t>
            </a:r>
          </a:p>
          <a:p>
            <a:r>
              <a:rPr lang="en-US" dirty="0" smtClean="0"/>
              <a:t>Linguistics Department</a:t>
            </a:r>
          </a:p>
          <a:p>
            <a:r>
              <a:rPr lang="en-US" dirty="0" smtClean="0"/>
              <a:t>New York University</a:t>
            </a:r>
          </a:p>
          <a:p>
            <a:r>
              <a:rPr lang="en-US" dirty="0" smtClean="0">
                <a:hlinkClick r:id="rId2"/>
              </a:rPr>
              <a:t>rcd2@nyu.edu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BioLinguistics Institute, Dominican Republic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2011362"/>
          </a:xfrm>
        </p:spPr>
        <p:txBody>
          <a:bodyPr>
            <a:normAutofit fontScale="90000"/>
          </a:bodyPr>
          <a:lstStyle/>
          <a:p>
            <a:r>
              <a:rPr lang="en-US" b="1" cap="small" dirty="0" smtClean="0"/>
              <a:t>Evolutionary Theory </a:t>
            </a:r>
            <a:r>
              <a:rPr lang="en-US" dirty="0" smtClean="0"/>
              <a:t>in Biology, Economics, Linguistics… is a purely mathematical problem in Shannon’s Information Theory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91000" y="3657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133600" y="2971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38200" y="2286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172200" y="2971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543800" y="2286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667000" y="3200400"/>
            <a:ext cx="3429000" cy="158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0"/>
          </p:cNvCxnSpPr>
          <p:nvPr/>
        </p:nvCxnSpPr>
        <p:spPr>
          <a:xfrm rot="5400000" flipH="1" flipV="1">
            <a:off x="4152900" y="34671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295400" y="2895600"/>
            <a:ext cx="685800" cy="30480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6705600" y="2819400"/>
            <a:ext cx="9906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04800" y="2819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Message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038600" y="4038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Noise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791200" y="3505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752600" y="3505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Transmitter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620000" y="2895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Message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6200" y="4572000"/>
            <a:ext cx="91339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We can show that </a:t>
            </a:r>
            <a:r>
              <a:rPr lang="en-US" sz="2000" b="1" i="1" dirty="0" smtClean="0"/>
              <a:t>evolution of human speech and hearing from animal origins </a:t>
            </a:r>
            <a:r>
              <a:rPr lang="en-US" sz="2000" b="1" dirty="0" smtClean="0"/>
              <a:t>must </a:t>
            </a:r>
          </a:p>
          <a:p>
            <a:r>
              <a:rPr lang="en-US" sz="2000" b="1" dirty="0" smtClean="0"/>
              <a:t>necessarily have involved qualitative jumps (</a:t>
            </a:r>
            <a:r>
              <a:rPr lang="en-US" sz="2000" b="1" cap="all" dirty="0" smtClean="0"/>
              <a:t>saltations</a:t>
            </a:r>
            <a:r>
              <a:rPr lang="en-US" sz="2000" b="1" dirty="0" smtClean="0"/>
              <a:t>) from parents to offspring.</a:t>
            </a:r>
            <a:endParaRPr lang="en-US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52400" y="5562600"/>
            <a:ext cx="91215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 use Mathematica to integrate the works of Noam Chomsky (generative grammar),</a:t>
            </a:r>
          </a:p>
          <a:p>
            <a:r>
              <a:rPr lang="en-US" dirty="0" smtClean="0"/>
              <a:t>Stephen Wolfram (deterministic randomness, CA30), and Claude Shannon (information theory).</a:t>
            </a:r>
            <a:endParaRPr lang="en-US" dirty="0"/>
          </a:p>
        </p:txBody>
      </p: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2971800" y="2514600"/>
            <a:ext cx="2743200" cy="60959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/>
              <a:t>CHANNEL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4191000" y="3048000"/>
            <a:ext cx="1752600" cy="381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SIGNALS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86800" y="32766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1</a:t>
            </a:r>
            <a:endParaRPr lang="en-US" sz="2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82000" cy="1905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All aspects of the Communication System must be expressed mathematically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2286000"/>
            <a:ext cx="3124200" cy="838199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CHANNEL</a:t>
            </a:r>
          </a:p>
          <a:p>
            <a:pPr algn="ctr">
              <a:buNone/>
            </a:pPr>
            <a:r>
              <a:rPr lang="en-US" b="1" dirty="0" smtClean="0"/>
              <a:t>Vibrations in air (Sound Waves)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" y="304800"/>
            <a:ext cx="8458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91000" y="3657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133600" y="2971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38200" y="2286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172200" y="2971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543800" y="2286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667000" y="3200400"/>
            <a:ext cx="3429000" cy="1588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0"/>
          </p:cNvCxnSpPr>
          <p:nvPr/>
        </p:nvCxnSpPr>
        <p:spPr>
          <a:xfrm rot="5400000" flipH="1" flipV="1">
            <a:off x="4152900" y="34671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295400" y="2895600"/>
            <a:ext cx="685800" cy="30480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6705600" y="2819400"/>
            <a:ext cx="9906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4800" y="2819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Message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038600" y="4038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Noise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791200" y="3505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752600" y="3505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Transmitter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620000" y="2895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Message</a:t>
            </a:r>
            <a:endParaRPr lang="en-US" dirty="0"/>
          </a:p>
        </p:txBody>
      </p:sp>
      <p:sp>
        <p:nvSpPr>
          <p:cNvPr id="33" name="Left Arrow 32"/>
          <p:cNvSpPr/>
          <p:nvPr/>
        </p:nvSpPr>
        <p:spPr>
          <a:xfrm rot="18152865">
            <a:off x="3643087" y="2929159"/>
            <a:ext cx="345254" cy="15478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143000" y="4724400"/>
            <a:ext cx="68894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We only consider a CHANNEL in which the SIGNALS are Sine Functions.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basic function is:  </a:t>
            </a:r>
            <a:r>
              <a:rPr lang="en-US" b="1" dirty="0" smtClean="0">
                <a:solidFill>
                  <a:srgbClr val="FF0000"/>
                </a:solidFill>
              </a:rPr>
              <a:t>A*Sin[a*x + a’]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We Graph (Plot) or Listen (Play) to Sine functions:</a:t>
            </a:r>
          </a:p>
          <a:p>
            <a:r>
              <a:rPr lang="en-US" dirty="0" smtClean="0"/>
              <a:t>	</a:t>
            </a:r>
            <a:r>
              <a:rPr lang="en-US" sz="1600" b="1" dirty="0" smtClean="0">
                <a:solidFill>
                  <a:srgbClr val="FF0000"/>
                </a:solidFill>
              </a:rPr>
              <a:t>Plot[3*Sin[2*x + Pi/4],{x,0,2*Pi]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00800" y="63246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simplest Sine Function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4495800" y="3200400"/>
            <a:ext cx="8045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105400" y="4114800"/>
            <a:ext cx="35510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Every signal is a Complex Sine Function.</a:t>
            </a:r>
            <a:endParaRPr lang="en-US" sz="1600" b="1" dirty="0"/>
          </a:p>
        </p:txBody>
      </p:sp>
      <p:sp>
        <p:nvSpPr>
          <p:cNvPr id="44" name="Left Arrow 43"/>
          <p:cNvSpPr/>
          <p:nvPr/>
        </p:nvSpPr>
        <p:spPr>
          <a:xfrm rot="3468619">
            <a:off x="5183950" y="3733685"/>
            <a:ext cx="778068" cy="10508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Left Arrow 44"/>
          <p:cNvSpPr/>
          <p:nvPr/>
        </p:nvSpPr>
        <p:spPr>
          <a:xfrm rot="18184796">
            <a:off x="4548459" y="5055397"/>
            <a:ext cx="1547432" cy="5507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8686800" y="32766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971800"/>
            <a:ext cx="663575" cy="410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5029200"/>
            <a:ext cx="2179637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2057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Chomsky’s Generative Grammar can define a ‘</a:t>
            </a:r>
            <a:r>
              <a:rPr lang="en-US" dirty="0" smtClean="0">
                <a:solidFill>
                  <a:srgbClr val="FF0000"/>
                </a:solidFill>
              </a:rPr>
              <a:t>Sentence</a:t>
            </a:r>
            <a:r>
              <a:rPr lang="en-US" dirty="0" smtClean="0"/>
              <a:t>’ for each </a:t>
            </a:r>
            <a:r>
              <a:rPr lang="en-US" b="1" cap="small" dirty="0" smtClean="0"/>
              <a:t>SIGNAL COMPLEXITY</a:t>
            </a:r>
            <a:r>
              <a:rPr lang="en-US" dirty="0" smtClean="0"/>
              <a:t> of Sine Waves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029200"/>
            <a:ext cx="6324600" cy="1600200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dirty="0" smtClean="0"/>
              <a:t>Basic   		</a:t>
            </a:r>
            <a:r>
              <a:rPr lang="en-US" dirty="0" smtClean="0">
                <a:solidFill>
                  <a:srgbClr val="FF0000"/>
                </a:solidFill>
              </a:rPr>
              <a:t>A*Sin[a*x + a’]</a:t>
            </a:r>
          </a:p>
          <a:p>
            <a:pPr>
              <a:buNone/>
            </a:pPr>
            <a:r>
              <a:rPr lang="en-US" dirty="0" smtClean="0"/>
              <a:t>AND			</a:t>
            </a:r>
            <a:r>
              <a:rPr lang="en-US" dirty="0" smtClean="0">
                <a:solidFill>
                  <a:srgbClr val="FF0000"/>
                </a:solidFill>
              </a:rPr>
              <a:t>A*Sin[a*x + a’] &amp; B*Sin[b*x + b’]</a:t>
            </a:r>
          </a:p>
          <a:p>
            <a:pPr>
              <a:buNone/>
            </a:pPr>
            <a:r>
              <a:rPr lang="en-US" dirty="0" smtClean="0"/>
              <a:t>PLUS			</a:t>
            </a:r>
            <a:r>
              <a:rPr lang="en-US" dirty="0" smtClean="0">
                <a:solidFill>
                  <a:srgbClr val="FF0000"/>
                </a:solidFill>
              </a:rPr>
              <a:t>A*Sin[a*x + a’] + B*Sin[b*x + b’]</a:t>
            </a:r>
          </a:p>
          <a:p>
            <a:pPr>
              <a:buNone/>
            </a:pPr>
            <a:r>
              <a:rPr lang="en-US" dirty="0" smtClean="0"/>
              <a:t>MULTIPLY		</a:t>
            </a:r>
            <a:r>
              <a:rPr lang="en-US" dirty="0" smtClean="0">
                <a:solidFill>
                  <a:srgbClr val="FF0000"/>
                </a:solidFill>
              </a:rPr>
              <a:t>A*Sin[a*x + a’] * B*Sin[b*x + b’]</a:t>
            </a:r>
          </a:p>
          <a:p>
            <a:pPr>
              <a:buNone/>
            </a:pPr>
            <a:r>
              <a:rPr lang="en-US" dirty="0" smtClean="0"/>
              <a:t>AND RECURSION	</a:t>
            </a:r>
            <a:r>
              <a:rPr lang="en-US" dirty="0" smtClean="0">
                <a:solidFill>
                  <a:srgbClr val="FF0000"/>
                </a:solidFill>
              </a:rPr>
              <a:t>A*Sin[a*x + B*Sin[b*x + b’]]</a:t>
            </a:r>
          </a:p>
          <a:p>
            <a:pPr>
              <a:buNone/>
            </a:pPr>
            <a:r>
              <a:rPr lang="en-US" dirty="0" smtClean="0"/>
              <a:t>…</a:t>
            </a:r>
          </a:p>
          <a:p>
            <a:pPr>
              <a:buNone/>
            </a:pPr>
            <a:r>
              <a:rPr lang="en-US" dirty="0" smtClean="0"/>
              <a:t>DUAL  AND RECURSION	</a:t>
            </a:r>
            <a:r>
              <a:rPr lang="en-US" dirty="0" smtClean="0">
                <a:solidFill>
                  <a:srgbClr val="FF0000"/>
                </a:solidFill>
              </a:rPr>
              <a:t>A*Sin[a*x + B*Sin[b*x +  b’]] + C*Sin[c*x + D*Sin[d*x + d’]]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91000" y="3657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33600" y="2971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8200" y="2286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172200" y="2971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543800" y="2286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667000" y="3200400"/>
            <a:ext cx="3429000" cy="158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0"/>
          </p:cNvCxnSpPr>
          <p:nvPr/>
        </p:nvCxnSpPr>
        <p:spPr>
          <a:xfrm rot="5400000" flipH="1" flipV="1">
            <a:off x="4152900" y="34671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295400" y="2895600"/>
            <a:ext cx="685800" cy="30480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6705600" y="2819400"/>
            <a:ext cx="9906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4800" y="2819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Message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038600" y="4038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Noise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791200" y="3505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752600" y="3505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Transmitter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620000" y="2895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Message</a:t>
            </a:r>
            <a:endParaRPr lang="en-US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743200" y="2286000"/>
            <a:ext cx="3124200" cy="83819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CHANNEL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Vibrations in air (Sound Waves)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Left Arrow 18"/>
          <p:cNvSpPr/>
          <p:nvPr/>
        </p:nvSpPr>
        <p:spPr>
          <a:xfrm rot="18152865">
            <a:off x="3643087" y="2929159"/>
            <a:ext cx="345254" cy="15478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33400" y="4419600"/>
            <a:ext cx="7836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cap="small" dirty="0" smtClean="0"/>
              <a:t>Complex Sine Functions </a:t>
            </a:r>
            <a:r>
              <a:rPr lang="en-US" dirty="0" smtClean="0"/>
              <a:t>are Chomsky type </a:t>
            </a:r>
            <a:r>
              <a:rPr lang="en-US" b="1" i="1" dirty="0" smtClean="0">
                <a:solidFill>
                  <a:srgbClr val="FF0000"/>
                </a:solidFill>
              </a:rPr>
              <a:t>Sentences</a:t>
            </a:r>
            <a:r>
              <a:rPr lang="en-US" dirty="0" smtClean="0"/>
              <a:t> using Mathematica Symbols.</a:t>
            </a:r>
            <a:endParaRPr lang="en-US" dirty="0"/>
          </a:p>
        </p:txBody>
      </p:sp>
      <p:sp>
        <p:nvSpPr>
          <p:cNvPr id="21" name="Left Arrow 20"/>
          <p:cNvSpPr/>
          <p:nvPr/>
        </p:nvSpPr>
        <p:spPr>
          <a:xfrm rot="18152865">
            <a:off x="4771094" y="4925902"/>
            <a:ext cx="549559" cy="13039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Left Arrow 21"/>
          <p:cNvSpPr/>
          <p:nvPr/>
        </p:nvSpPr>
        <p:spPr>
          <a:xfrm rot="4775110">
            <a:off x="4456351" y="3781373"/>
            <a:ext cx="1208252" cy="15142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943600" y="4953000"/>
            <a:ext cx="27444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There exist an infinite number</a:t>
            </a:r>
          </a:p>
          <a:p>
            <a:r>
              <a:rPr lang="en-US" sz="1600" b="1" dirty="0" smtClean="0"/>
              <a:t>of sentences, each defining a</a:t>
            </a:r>
          </a:p>
          <a:p>
            <a:r>
              <a:rPr lang="en-US" sz="1600" b="1" cap="small" dirty="0" smtClean="0"/>
              <a:t>Sine Wave Complexity</a:t>
            </a:r>
            <a:r>
              <a:rPr lang="en-US" sz="1600" b="1" dirty="0" smtClean="0"/>
              <a:t>.</a:t>
            </a:r>
            <a:endParaRPr lang="en-US" sz="16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8686800" y="32766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971800"/>
            <a:ext cx="859578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1000" y="152400"/>
            <a:ext cx="8382000" cy="1600200"/>
          </a:xfrm>
          <a:prstGeom prst="rect">
            <a:avLst/>
          </a:prstGeom>
        </p:spPr>
        <p:txBody>
          <a:bodyPr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Chomsky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Sentence 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 each Signal Complexity of Sine Waves is the LABEL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or NAME or DEFINITION of the Communication System that uses Sound Waves (Auditory Channel).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066800" y="5334000"/>
            <a:ext cx="6324600" cy="137160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Basic   		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A*Sin[a*x + a’]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			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A*Sin[a*x + a’] &amp; B*Sin[b*x + b’]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PLUS			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A*Sin[a*x + a’] + B*Sin[b*x + b’]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MULTIPLY		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A*Sin[a*x + a’] * B*Sin[b*x + b’]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RECURSION	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A*Sin[a*x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 B*Sin[b*x + b’]]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DUAL  AND RECURSION	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A*Sin[a*x + B*Sin[b*x +  b’]] + C*Sin[c*x + D*Sin[d*x + d’]]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/>
              <a:t> </a:t>
            </a:r>
            <a:r>
              <a:rPr lang="en-US" sz="3200" dirty="0" smtClean="0"/>
              <a:t>                          THIS LIST IS INFINITELY LONG</a:t>
            </a:r>
          </a:p>
        </p:txBody>
      </p:sp>
      <p:sp>
        <p:nvSpPr>
          <p:cNvPr id="4" name="Rectangle 3"/>
          <p:cNvSpPr/>
          <p:nvPr/>
        </p:nvSpPr>
        <p:spPr>
          <a:xfrm>
            <a:off x="4191000" y="3657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33600" y="2971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172200" y="2971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667000" y="3200400"/>
            <a:ext cx="3429000" cy="158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0"/>
          </p:cNvCxnSpPr>
          <p:nvPr/>
        </p:nvCxnSpPr>
        <p:spPr>
          <a:xfrm rot="5400000" flipH="1" flipV="1">
            <a:off x="4152900" y="34671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8600" y="4038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Noise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791200" y="3505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752600" y="3505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Transmitter</a:t>
            </a:r>
            <a:endParaRPr lang="en-US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743200" y="2286000"/>
            <a:ext cx="3124200" cy="83819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CHANNEL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Vibrations in air (Sound Waves)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Left Arrow 18"/>
          <p:cNvSpPr/>
          <p:nvPr/>
        </p:nvSpPr>
        <p:spPr>
          <a:xfrm rot="18152865">
            <a:off x="3643087" y="2929159"/>
            <a:ext cx="345254" cy="15478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33400" y="4419600"/>
            <a:ext cx="8200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Complex Sine Functions are Chomsky type </a:t>
            </a:r>
            <a:r>
              <a:rPr lang="en-US" sz="2400" b="1" i="1" cap="small" dirty="0" smtClean="0">
                <a:solidFill>
                  <a:srgbClr val="FF0000"/>
                </a:solidFill>
              </a:rPr>
              <a:t>Sentences</a:t>
            </a:r>
            <a:r>
              <a:rPr lang="en-US" dirty="0" smtClean="0"/>
              <a:t> using Mathematica Symbols.</a:t>
            </a:r>
            <a:endParaRPr lang="en-US" dirty="0"/>
          </a:p>
        </p:txBody>
      </p:sp>
      <p:sp>
        <p:nvSpPr>
          <p:cNvPr id="21" name="Left Arrow 20"/>
          <p:cNvSpPr/>
          <p:nvPr/>
        </p:nvSpPr>
        <p:spPr>
          <a:xfrm rot="18152865">
            <a:off x="4652411" y="5002103"/>
            <a:ext cx="549559" cy="13039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Left Arrow 21"/>
          <p:cNvSpPr/>
          <p:nvPr/>
        </p:nvSpPr>
        <p:spPr>
          <a:xfrm rot="4775110">
            <a:off x="4456351" y="3781373"/>
            <a:ext cx="1208252" cy="15142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172200" y="1371600"/>
            <a:ext cx="27444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There exist an infinite number</a:t>
            </a:r>
          </a:p>
          <a:p>
            <a:r>
              <a:rPr lang="en-US" sz="1600" b="1" dirty="0" smtClean="0"/>
              <a:t>Of </a:t>
            </a:r>
            <a:r>
              <a:rPr lang="en-US" sz="1600" b="1" cap="small" dirty="0" smtClean="0">
                <a:solidFill>
                  <a:srgbClr val="FF0000"/>
                </a:solidFill>
              </a:rPr>
              <a:t>sentences</a:t>
            </a:r>
            <a:r>
              <a:rPr lang="en-US" sz="1600" b="1" dirty="0" smtClean="0"/>
              <a:t>, each defining a</a:t>
            </a:r>
          </a:p>
          <a:p>
            <a:r>
              <a:rPr lang="en-US" sz="1600" b="1" cap="small" dirty="0" smtClean="0"/>
              <a:t>Sine Wave Complexity</a:t>
            </a:r>
            <a:r>
              <a:rPr lang="en-US" sz="1600" b="1" dirty="0" smtClean="0"/>
              <a:t>.</a:t>
            </a:r>
            <a:endParaRPr lang="en-US" sz="16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257800" y="4876800"/>
            <a:ext cx="3811108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Each </a:t>
            </a:r>
            <a:r>
              <a:rPr lang="en-US" b="1" cap="small" dirty="0" smtClean="0">
                <a:solidFill>
                  <a:srgbClr val="FF0000"/>
                </a:solidFill>
              </a:rPr>
              <a:t>Chomsky Sentence </a:t>
            </a:r>
            <a:r>
              <a:rPr lang="en-US" sz="1600" b="1" dirty="0" smtClean="0"/>
              <a:t>is a</a:t>
            </a:r>
          </a:p>
          <a:p>
            <a:r>
              <a:rPr lang="en-US" sz="1600" b="1" dirty="0" smtClean="0"/>
              <a:t>Mathematica Function that can be</a:t>
            </a:r>
          </a:p>
          <a:p>
            <a:r>
              <a:rPr lang="en-US" sz="1600" b="1" dirty="0" smtClean="0"/>
              <a:t>executed and analyzed. It defines the    </a:t>
            </a:r>
          </a:p>
          <a:p>
            <a:r>
              <a:rPr lang="en-US" sz="1600" b="1" dirty="0" smtClean="0"/>
              <a:t>properties of that specific Communication </a:t>
            </a:r>
          </a:p>
          <a:p>
            <a:r>
              <a:rPr lang="en-US" sz="1600" b="1" dirty="0" smtClean="0"/>
              <a:t>system.</a:t>
            </a:r>
            <a:endParaRPr lang="en-US" sz="16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52400" y="182880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In Chomsky’s Linguistics</a:t>
            </a:r>
          </a:p>
          <a:p>
            <a:r>
              <a:rPr lang="en-US" sz="1600" dirty="0" smtClean="0"/>
              <a:t>these are </a:t>
            </a:r>
            <a:r>
              <a:rPr lang="en-US" sz="1600" b="1" dirty="0" smtClean="0"/>
              <a:t>SENTENCES</a:t>
            </a:r>
            <a:r>
              <a:rPr lang="en-US" sz="1600" dirty="0" smtClean="0"/>
              <a:t>, i.e.,</a:t>
            </a:r>
          </a:p>
          <a:p>
            <a:r>
              <a:rPr lang="en-US" sz="1600" dirty="0" smtClean="0"/>
              <a:t>strings of symbols.</a:t>
            </a:r>
            <a:endParaRPr lang="en-US" sz="1600" dirty="0"/>
          </a:p>
        </p:txBody>
      </p:sp>
      <p:cxnSp>
        <p:nvCxnSpPr>
          <p:cNvPr id="27" name="Straight Arrow Connector 26"/>
          <p:cNvCxnSpPr/>
          <p:nvPr/>
        </p:nvCxnSpPr>
        <p:spPr>
          <a:xfrm rot="16200000" flipH="1">
            <a:off x="419100" y="3238500"/>
            <a:ext cx="2819400" cy="1676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686800" y="32766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2286000"/>
            <a:ext cx="1096963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3047999"/>
            <a:ext cx="1082675" cy="655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9000" y="3733800"/>
            <a:ext cx="1242421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86800" cy="1752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Chomsky’s Generative Grammar can </a:t>
            </a:r>
            <a:r>
              <a:rPr lang="en-US" b="1" cap="all" dirty="0" smtClean="0"/>
              <a:t>exhaustively enumerate </a:t>
            </a:r>
            <a:r>
              <a:rPr lang="en-US" dirty="0" smtClean="0"/>
              <a:t>all </a:t>
            </a:r>
            <a:r>
              <a:rPr lang="en-US" b="1" dirty="0" smtClean="0"/>
              <a:t>conceivable </a:t>
            </a:r>
            <a:r>
              <a:rPr lang="en-US" b="1" cap="all" dirty="0" smtClean="0"/>
              <a:t>Sine Signal Complexities</a:t>
            </a:r>
            <a:endParaRPr lang="en-US" b="1" cap="all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3886200"/>
            <a:ext cx="8686800" cy="838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1800" b="1" cap="small" dirty="0" smtClean="0"/>
              <a:t>A </a:t>
            </a:r>
            <a:r>
              <a:rPr lang="en-US" sz="2000" b="1" cap="small" dirty="0" smtClean="0"/>
              <a:t>Chomsky Generative Grammar </a:t>
            </a:r>
            <a:r>
              <a:rPr lang="en-US" sz="1800" b="1" cap="small" dirty="0" smtClean="0"/>
              <a:t>can define a function for all and only conceivable Sine Signal Structure Complexities in a Shannon Information Theory Communication System.</a:t>
            </a:r>
            <a:endParaRPr lang="en-US" sz="1800" b="1" cap="small" dirty="0"/>
          </a:p>
        </p:txBody>
      </p:sp>
      <p:sp>
        <p:nvSpPr>
          <p:cNvPr id="7" name="Rectangle 6"/>
          <p:cNvSpPr/>
          <p:nvPr/>
        </p:nvSpPr>
        <p:spPr>
          <a:xfrm>
            <a:off x="2133600" y="2971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38200" y="2286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172200" y="2971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543800" y="2286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667000" y="3200400"/>
            <a:ext cx="3429000" cy="158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295400" y="2895600"/>
            <a:ext cx="685800" cy="30480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6705600" y="2819400"/>
            <a:ext cx="9906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04800" y="2819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Message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91200" y="3505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752600" y="3505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Transmitter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620000" y="2895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Message</a:t>
            </a:r>
            <a:endParaRPr lang="en-US" dirty="0"/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2590800" y="2286000"/>
            <a:ext cx="3124200" cy="83819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CHANNEL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Vibrations in air (Sound Waves)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Left Arrow 20"/>
          <p:cNvSpPr/>
          <p:nvPr/>
        </p:nvSpPr>
        <p:spPr>
          <a:xfrm rot="13454701">
            <a:off x="4729436" y="2917894"/>
            <a:ext cx="345254" cy="15478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0875" y="4648200"/>
            <a:ext cx="907312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SENTENCE</a:t>
            </a:r>
            <a:r>
              <a:rPr lang="en-US" dirty="0" smtClean="0"/>
              <a:t> is a string of elements taken from a fixed list of elements.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The list of symbols (alphabet) is Mathematica notations and functions.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 </a:t>
            </a:r>
            <a:r>
              <a:rPr lang="en-US" b="1" dirty="0" smtClean="0"/>
              <a:t>LANGUAGE</a:t>
            </a:r>
            <a:r>
              <a:rPr lang="en-US" dirty="0" smtClean="0"/>
              <a:t> is a set of grammatical sentences.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 sentence (Complex Sine Function) is grammatical if it runs in Mathematica.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 </a:t>
            </a:r>
            <a:r>
              <a:rPr lang="en-US" b="1" dirty="0" smtClean="0"/>
              <a:t>GRAMMAR</a:t>
            </a:r>
            <a:r>
              <a:rPr lang="en-US" dirty="0" smtClean="0"/>
              <a:t> is a program that recursively enumerates all of the sentences of the language.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Our Grammar exhaustively enumerates all conceivable Sine signal structure complexities.</a:t>
            </a:r>
            <a:endParaRPr lang="en-US" dirty="0"/>
          </a:p>
        </p:txBody>
      </p:sp>
      <p:sp>
        <p:nvSpPr>
          <p:cNvPr id="23" name="Left Arrow 22"/>
          <p:cNvSpPr/>
          <p:nvPr/>
        </p:nvSpPr>
        <p:spPr>
          <a:xfrm rot="7969912">
            <a:off x="3425887" y="3546926"/>
            <a:ext cx="856468" cy="157595"/>
          </a:xfrm>
          <a:prstGeom prst="leftArrow">
            <a:avLst>
              <a:gd name="adj1" fmla="val 5685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8686800" y="32766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3048000"/>
            <a:ext cx="685800" cy="424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1000" y="152400"/>
            <a:ext cx="8382000" cy="16002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en-US" sz="44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Chomsky Grammar</a:t>
            </a:r>
            <a:r>
              <a:rPr kumimoji="0" lang="en-US" sz="4400" b="1" i="0" u="none" strike="noStrike" kern="1200" cap="all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that defines </a:t>
            </a:r>
            <a:r>
              <a:rPr kumimoji="0" lang="en-US" sz="4400" b="1" i="0" u="none" strike="noStrike" kern="1200" cap="small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Sine Signal Complexity </a:t>
            </a:r>
            <a:r>
              <a:rPr kumimoji="0" lang="en-US" sz="4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uses Mathematica functions as its alphabet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2667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086600" y="26670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600200" y="2895600"/>
            <a:ext cx="5334000" cy="158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58000" y="3276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33400" y="3200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Transmitter</a:t>
            </a:r>
            <a:endParaRPr lang="en-US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819400" y="1828800"/>
            <a:ext cx="3124200" cy="83819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CHANNEL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Vibrations in air (Sound Waves)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Left Arrow 18"/>
          <p:cNvSpPr/>
          <p:nvPr/>
        </p:nvSpPr>
        <p:spPr>
          <a:xfrm rot="18152865">
            <a:off x="3643086" y="2548157"/>
            <a:ext cx="345254" cy="15478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04800" y="3657600"/>
            <a:ext cx="87753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If Mathematica Notations spans the space of all conceivable mathematical operations,</a:t>
            </a:r>
          </a:p>
          <a:p>
            <a:pPr algn="ctr"/>
            <a:r>
              <a:rPr lang="en-US" b="1" dirty="0" smtClean="0"/>
              <a:t>t</a:t>
            </a:r>
            <a:r>
              <a:rPr lang="en-US" b="1" dirty="0" smtClean="0"/>
              <a:t>hen </a:t>
            </a:r>
            <a:r>
              <a:rPr lang="en-US" b="1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Chomsky Sentences </a:t>
            </a:r>
            <a:r>
              <a:rPr lang="en-US" b="1" dirty="0" smtClean="0"/>
              <a:t>defining </a:t>
            </a:r>
            <a:r>
              <a:rPr lang="en-US" b="1" cap="all" dirty="0" smtClean="0"/>
              <a:t>Sine Signal Complexity</a:t>
            </a:r>
          </a:p>
          <a:p>
            <a:pPr algn="ctr"/>
            <a:r>
              <a:rPr lang="en-US" b="1" dirty="0" smtClean="0"/>
              <a:t>m</a:t>
            </a:r>
            <a:r>
              <a:rPr lang="en-US" b="1" dirty="0" smtClean="0"/>
              <a:t>ust </a:t>
            </a:r>
            <a:r>
              <a:rPr lang="en-US" b="1" cap="all" dirty="0" smtClean="0"/>
              <a:t>span the space </a:t>
            </a:r>
            <a:r>
              <a:rPr lang="en-US" b="1" dirty="0" smtClean="0"/>
              <a:t>of all conceivable Information Theory communication systems that </a:t>
            </a:r>
          </a:p>
          <a:p>
            <a:pPr algn="ctr"/>
            <a:r>
              <a:rPr lang="en-US" b="1" dirty="0" smtClean="0"/>
              <a:t>u</a:t>
            </a:r>
            <a:r>
              <a:rPr lang="en-US" b="1" dirty="0" smtClean="0"/>
              <a:t>se </a:t>
            </a:r>
            <a:r>
              <a:rPr lang="en-US" b="1" dirty="0" smtClean="0"/>
              <a:t>Sinusoidals (Sound waves, electrical waves…) as signals.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52400" y="4953000"/>
            <a:ext cx="868564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If the </a:t>
            </a:r>
            <a:r>
              <a:rPr lang="en-US" b="1" cap="small" dirty="0" smtClean="0">
                <a:solidFill>
                  <a:srgbClr val="FF0000"/>
                </a:solidFill>
              </a:rPr>
              <a:t>Chomsky Sentences </a:t>
            </a:r>
            <a:r>
              <a:rPr lang="en-US" b="1" dirty="0" smtClean="0"/>
              <a:t>composed of {</a:t>
            </a:r>
            <a:r>
              <a:rPr lang="en-US" b="1" i="1" dirty="0" smtClean="0"/>
              <a:t>Sin, &amp;, +, *, ],[, }, {, etc</a:t>
            </a:r>
            <a:r>
              <a:rPr lang="en-US" b="1" dirty="0" smtClean="0"/>
              <a:t>.} exhaustively define the </a:t>
            </a:r>
          </a:p>
          <a:p>
            <a:pPr algn="ctr"/>
            <a:r>
              <a:rPr lang="en-US" b="1" cap="small" dirty="0" smtClean="0"/>
              <a:t>Signal Complexity </a:t>
            </a:r>
            <a:r>
              <a:rPr lang="en-US" b="1" dirty="0" smtClean="0"/>
              <a:t>and simultaneously </a:t>
            </a:r>
            <a:r>
              <a:rPr lang="en-US" b="1" cap="small" dirty="0" smtClean="0"/>
              <a:t>label</a:t>
            </a:r>
            <a:r>
              <a:rPr lang="en-US" b="1" dirty="0" smtClean="0"/>
              <a:t> all conceivable acoustic (or any wave based)</a:t>
            </a:r>
          </a:p>
          <a:p>
            <a:pPr algn="ctr"/>
            <a:r>
              <a:rPr lang="en-US" b="1" dirty="0" smtClean="0"/>
              <a:t>communication systems that can be analyzed in terms of mathematics and computation, </a:t>
            </a:r>
          </a:p>
          <a:p>
            <a:pPr algn="ctr"/>
            <a:r>
              <a:rPr lang="en-US" b="1" dirty="0" smtClean="0"/>
              <a:t>We must conclude:</a:t>
            </a:r>
          </a:p>
          <a:p>
            <a:pPr algn="ctr"/>
            <a:r>
              <a:rPr lang="en-US" sz="2000" b="1" cap="small" dirty="0" smtClean="0"/>
              <a:t>Any animal (or biological or inanimate) Sine wave based communication system </a:t>
            </a:r>
          </a:p>
          <a:p>
            <a:pPr algn="ctr"/>
            <a:r>
              <a:rPr lang="en-US" sz="2000" b="1" cap="small" dirty="0" smtClean="0"/>
              <a:t>must necessarily be defined by one or more </a:t>
            </a:r>
            <a:r>
              <a:rPr lang="en-US" sz="2000" b="1" cap="small" dirty="0" smtClean="0">
                <a:solidFill>
                  <a:srgbClr val="FF0000"/>
                </a:solidFill>
              </a:rPr>
              <a:t>Chomsky-type Sentence(s)</a:t>
            </a:r>
            <a:r>
              <a:rPr lang="en-US" b="1" dirty="0" smtClean="0"/>
              <a:t>.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8686800" y="32766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828800" y="2895600"/>
            <a:ext cx="510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One </a:t>
            </a:r>
            <a:r>
              <a:rPr lang="en-US" b="1" cap="small" dirty="0" smtClean="0">
                <a:solidFill>
                  <a:srgbClr val="FF0000"/>
                </a:solidFill>
              </a:rPr>
              <a:t>sentence</a:t>
            </a:r>
            <a:r>
              <a:rPr lang="en-US" dirty="0" smtClean="0"/>
              <a:t> for each Sinusoidal Signal Complexity.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1000" y="152400"/>
            <a:ext cx="8382000" cy="1600200"/>
          </a:xfrm>
          <a:prstGeom prst="rect">
            <a:avLst/>
          </a:prstGeom>
        </p:spPr>
        <p:txBody>
          <a:bodyPr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small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Chomsky Grammar 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generates </a:t>
            </a:r>
            <a:r>
              <a:rPr kumimoji="0" lang="en-US" sz="4400" b="1" u="none" strike="noStrike" kern="1200" cap="small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Sentences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defining </a:t>
            </a:r>
            <a:r>
              <a:rPr kumimoji="0" lang="en-US" sz="4400" b="1" u="none" strike="noStrike" kern="1200" cap="small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Conceivable Sinusoidal Complexity 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 a Shannon Information Theory system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1000" y="4191000"/>
            <a:ext cx="804604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If our assumptions are true, then:</a:t>
            </a:r>
          </a:p>
          <a:p>
            <a:pPr marL="342900" indent="-342900" algn="ctr">
              <a:buAutoNum type="arabicPeriod"/>
            </a:pPr>
            <a:r>
              <a:rPr lang="en-US" b="1" dirty="0" smtClean="0"/>
              <a:t>We can assign a different integer (1, 2, 3…) to each </a:t>
            </a:r>
            <a:r>
              <a:rPr lang="en-US" b="1" dirty="0" smtClean="0">
                <a:solidFill>
                  <a:srgbClr val="FF0000"/>
                </a:solidFill>
              </a:rPr>
              <a:t>Chomsky Sentence</a:t>
            </a:r>
            <a:r>
              <a:rPr lang="en-US" b="1" dirty="0" smtClean="0"/>
              <a:t>. That is, </a:t>
            </a:r>
          </a:p>
          <a:p>
            <a:pPr marL="342900" indent="-342900" algn="ctr"/>
            <a:r>
              <a:rPr lang="en-US" b="1" dirty="0" smtClean="0"/>
              <a:t> we can count (line up with the integers) all conceivable Acoustic systems.</a:t>
            </a:r>
          </a:p>
          <a:p>
            <a:pPr marL="342900" indent="-342900" algn="ctr">
              <a:buAutoNum type="arabicPeriod" startAt="2"/>
            </a:pPr>
            <a:r>
              <a:rPr lang="en-US" b="1" dirty="0" smtClean="0"/>
              <a:t>We can ‘order’ the Sinusoidal Complexities along various dimensions. That is, </a:t>
            </a:r>
          </a:p>
          <a:p>
            <a:pPr marL="342900" indent="-342900" algn="ctr"/>
            <a:r>
              <a:rPr lang="en-US" b="1" dirty="0" smtClean="0"/>
              <a:t>we can arrange them in (a 12 dimensional) space and label them using</a:t>
            </a:r>
          </a:p>
          <a:p>
            <a:pPr marL="342900" indent="-342900" algn="ctr"/>
            <a:r>
              <a:rPr lang="en-US" b="1" dirty="0" smtClean="0"/>
              <a:t>the ordinals: 1</a:t>
            </a:r>
            <a:r>
              <a:rPr lang="en-US" b="1" baseline="30000" dirty="0" smtClean="0"/>
              <a:t>st</a:t>
            </a:r>
            <a:r>
              <a:rPr lang="en-US" b="1" dirty="0" smtClean="0"/>
              <a:t>, 2</a:t>
            </a:r>
            <a:r>
              <a:rPr lang="en-US" b="1" baseline="30000" dirty="0" smtClean="0"/>
              <a:t>nd</a:t>
            </a:r>
            <a:r>
              <a:rPr lang="en-US" b="1" dirty="0" smtClean="0"/>
              <a:t>, 3</a:t>
            </a:r>
            <a:r>
              <a:rPr lang="en-US" b="1" baseline="30000" dirty="0" smtClean="0"/>
              <a:t>rd</a:t>
            </a:r>
            <a:r>
              <a:rPr lang="en-US" b="1" dirty="0" smtClean="0"/>
              <a:t>. We might order them by ‘machine run times’, etc.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1905000"/>
            <a:ext cx="7543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We assume Mathematica is ‘complete’ and offers an exhaustive list of basic mathematical functions.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We assume  that the </a:t>
            </a:r>
            <a:r>
              <a:rPr lang="en-US" b="1" cap="small" dirty="0" smtClean="0"/>
              <a:t>Chomsky Grammar </a:t>
            </a:r>
            <a:r>
              <a:rPr lang="en-US" dirty="0" smtClean="0"/>
              <a:t>is recursive and offers an </a:t>
            </a:r>
            <a:r>
              <a:rPr lang="en-US" b="1" cap="small" dirty="0" smtClean="0"/>
              <a:t>exhaustive list</a:t>
            </a:r>
            <a:r>
              <a:rPr lang="en-US" dirty="0" smtClean="0"/>
              <a:t> of all conceivable Sinusoidal Signal Complexities in a Shannon IT System.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We assume any Sine Wave Based IT communication system (biological, television, internal to cell, in a neuron…) must correspond to one or more </a:t>
            </a:r>
            <a:r>
              <a:rPr lang="en-US" b="1" cap="small" dirty="0" smtClean="0">
                <a:solidFill>
                  <a:srgbClr val="FF0000"/>
                </a:solidFill>
              </a:rPr>
              <a:t>Chomsky Sentences</a:t>
            </a:r>
            <a:r>
              <a:rPr lang="en-US" dirty="0" smtClean="0"/>
              <a:t>, which can be executed in </a:t>
            </a:r>
            <a:r>
              <a:rPr lang="en-US" dirty="0" smtClean="0"/>
              <a:t>Mathematica as a program.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429000" y="6019800"/>
            <a:ext cx="2199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BUT. BUT? BUT!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686800" y="32766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7</a:t>
            </a:r>
            <a:endParaRPr lang="en-US" sz="2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76200" y="152400"/>
            <a:ext cx="8686800" cy="2057400"/>
          </a:xfrm>
          <a:prstGeom prst="rect">
            <a:avLst/>
          </a:prstGeom>
        </p:spPr>
        <p:txBody>
          <a:bodyPr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BUT!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If we can align the </a:t>
            </a:r>
            <a:r>
              <a:rPr lang="en-US" sz="4400" b="1" cap="small" dirty="0" smtClean="0">
                <a:latin typeface="+mj-lt"/>
                <a:ea typeface="+mj-ea"/>
                <a:cs typeface="+mj-cs"/>
              </a:rPr>
              <a:t>Conceivable Sinusoidal Signal Complexities 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with the </a:t>
            </a:r>
            <a:r>
              <a:rPr lang="en-US" sz="4400" b="1" cap="small" dirty="0" smtClean="0">
                <a:latin typeface="+mj-lt"/>
                <a:ea typeface="+mj-ea"/>
                <a:cs typeface="+mj-cs"/>
              </a:rPr>
              <a:t>Integers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, then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EVOLUTION OF SIGNAL COMPLEXITIES MUST PROCEDE IN DISCRETE MOVES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1905000"/>
            <a:ext cx="9008556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900" b="1" dirty="0" smtClean="0"/>
              <a:t>So: Evolution of </a:t>
            </a:r>
            <a:r>
              <a:rPr lang="en-US" sz="1900" b="1" cap="all" dirty="0" smtClean="0"/>
              <a:t>Sinusoidal Signal Complexities </a:t>
            </a:r>
            <a:r>
              <a:rPr lang="en-US" sz="1900" b="1" dirty="0" smtClean="0"/>
              <a:t>must necessary proceed</a:t>
            </a:r>
          </a:p>
          <a:p>
            <a:pPr algn="ctr"/>
            <a:r>
              <a:rPr lang="en-US" sz="1900" b="1" dirty="0" smtClean="0"/>
              <a:t>In DISCRETE MOVES in an abstract FUNCTION SPACE defined by the </a:t>
            </a:r>
            <a:r>
              <a:rPr lang="en-US" sz="1900" b="1" cap="small" dirty="0" smtClean="0">
                <a:solidFill>
                  <a:srgbClr val="FF0000"/>
                </a:solidFill>
              </a:rPr>
              <a:t>Chomsky Sentences</a:t>
            </a:r>
          </a:p>
          <a:p>
            <a:pPr algn="ctr"/>
            <a:r>
              <a:rPr lang="en-US" sz="1900" b="1" dirty="0" smtClean="0"/>
              <a:t>generated by a Chomsky Grammar using Mathematica as an Alphabet.</a:t>
            </a:r>
          </a:p>
          <a:p>
            <a:pPr algn="ctr"/>
            <a:endParaRPr lang="en-US" sz="19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0" y="3200400"/>
            <a:ext cx="9457076" cy="41857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b="1" dirty="0" smtClean="0"/>
              <a:t>These conventions and notations have </a:t>
            </a:r>
            <a:r>
              <a:rPr lang="en-US" sz="1900" b="1" dirty="0" smtClean="0"/>
              <a:t>at least three consequences:</a:t>
            </a:r>
          </a:p>
          <a:p>
            <a:endParaRPr lang="en-US" sz="1900" b="1" dirty="0" smtClean="0"/>
          </a:p>
          <a:p>
            <a:r>
              <a:rPr lang="en-US" sz="1900" b="1" dirty="0" smtClean="0"/>
              <a:t>Evolution of Human Speech from animal origins must have advanced in ‘discrete steps’</a:t>
            </a:r>
          </a:p>
          <a:p>
            <a:r>
              <a:rPr lang="en-US" sz="1900" b="1" dirty="0" smtClean="0"/>
              <a:t>in a </a:t>
            </a:r>
            <a:r>
              <a:rPr lang="en-US" sz="1900" b="1" cap="small" dirty="0" smtClean="0"/>
              <a:t>FUNCTION SPACE </a:t>
            </a:r>
            <a:r>
              <a:rPr lang="en-US" sz="1900" b="1" dirty="0" smtClean="0"/>
              <a:t>where the ‘dimensions’ are mathematical functions (&amp;, +, *…)</a:t>
            </a:r>
          </a:p>
          <a:p>
            <a:r>
              <a:rPr lang="en-US" sz="1900" b="1" dirty="0" smtClean="0"/>
              <a:t> and integers (number of Sine functions); </a:t>
            </a:r>
            <a:r>
              <a:rPr lang="en-US" sz="1900" b="1" i="1" dirty="0" smtClean="0"/>
              <a:t>and no crucial parameter uses ‘real numbers’.</a:t>
            </a:r>
          </a:p>
          <a:p>
            <a:endParaRPr lang="en-US" sz="1900" b="1" dirty="0" smtClean="0"/>
          </a:p>
          <a:p>
            <a:r>
              <a:rPr lang="en-US" sz="1900" b="1" dirty="0" smtClean="0"/>
              <a:t>We can use </a:t>
            </a:r>
            <a:r>
              <a:rPr lang="en-US" sz="1900" b="1" dirty="0" smtClean="0">
                <a:solidFill>
                  <a:srgbClr val="00B050"/>
                </a:solidFill>
              </a:rPr>
              <a:t>von Neumann's GAME PLAYING </a:t>
            </a:r>
            <a:r>
              <a:rPr lang="en-US" sz="1900" b="1" dirty="0" smtClean="0"/>
              <a:t>theories of </a:t>
            </a:r>
            <a:r>
              <a:rPr lang="en-US" sz="1900" b="1" dirty="0" smtClean="0">
                <a:solidFill>
                  <a:srgbClr val="00B050"/>
                </a:solidFill>
              </a:rPr>
              <a:t>COMPLEXITY</a:t>
            </a:r>
            <a:r>
              <a:rPr lang="en-US" sz="1900" b="1" dirty="0" smtClean="0"/>
              <a:t> since the </a:t>
            </a:r>
          </a:p>
          <a:p>
            <a:r>
              <a:rPr lang="en-US" sz="1900" b="1" dirty="0" smtClean="0"/>
              <a:t>CHOMSKY LANGUAGE SPACE </a:t>
            </a:r>
            <a:r>
              <a:rPr lang="en-US" sz="1900" b="1" dirty="0" smtClean="0"/>
              <a:t>has a lot </a:t>
            </a:r>
            <a:r>
              <a:rPr lang="en-US" sz="1900" b="1" dirty="0" smtClean="0"/>
              <a:t>in common with the ‘space’ of chess or </a:t>
            </a:r>
            <a:r>
              <a:rPr lang="en-US" sz="1900" b="1" dirty="0" smtClean="0">
                <a:solidFill>
                  <a:srgbClr val="00B050"/>
                </a:solidFill>
              </a:rPr>
              <a:t>TIC-TAC-TOE</a:t>
            </a:r>
            <a:r>
              <a:rPr lang="en-US" sz="1900" b="1" dirty="0" smtClean="0"/>
              <a:t>.</a:t>
            </a:r>
            <a:endParaRPr lang="en-US" sz="1900" b="1" dirty="0" smtClean="0"/>
          </a:p>
          <a:p>
            <a:endParaRPr lang="en-US" sz="1900" b="1" dirty="0" smtClean="0"/>
          </a:p>
          <a:p>
            <a:r>
              <a:rPr lang="en-US" sz="1900" b="1" dirty="0" smtClean="0"/>
              <a:t>We can use Wolfram’s </a:t>
            </a:r>
            <a:r>
              <a:rPr lang="en-US" sz="1900" b="1" cap="all" dirty="0" smtClean="0">
                <a:solidFill>
                  <a:srgbClr val="00B050"/>
                </a:solidFill>
              </a:rPr>
              <a:t>New Kind of Science </a:t>
            </a:r>
            <a:r>
              <a:rPr lang="en-US" sz="1900" b="1" dirty="0" smtClean="0"/>
              <a:t>analysis of machines in terms of States</a:t>
            </a:r>
          </a:p>
          <a:p>
            <a:r>
              <a:rPr lang="en-US" sz="1900" b="1" dirty="0" smtClean="0"/>
              <a:t>and Colors to analyze the evolution of animal communication systems using  (</a:t>
            </a:r>
            <a:r>
              <a:rPr lang="en-US" sz="1900" b="1" dirty="0" smtClean="0">
                <a:solidFill>
                  <a:srgbClr val="00B050"/>
                </a:solidFill>
              </a:rPr>
              <a:t>CA30</a:t>
            </a:r>
            <a:r>
              <a:rPr lang="en-US" sz="1900" b="1" dirty="0" smtClean="0"/>
              <a:t>)</a:t>
            </a:r>
          </a:p>
          <a:p>
            <a:r>
              <a:rPr lang="en-US" sz="1900" b="1" dirty="0" smtClean="0"/>
              <a:t>Cellular Automata. Human cognitive evolution is a case of </a:t>
            </a:r>
            <a:r>
              <a:rPr lang="en-US" sz="1900" b="1" dirty="0" smtClean="0">
                <a:solidFill>
                  <a:srgbClr val="00B050"/>
                </a:solidFill>
              </a:rPr>
              <a:t>DETERMINISTIC RANDOMNESS</a:t>
            </a:r>
            <a:r>
              <a:rPr lang="en-US" sz="1900" b="1" dirty="0" smtClean="0"/>
              <a:t>.</a:t>
            </a:r>
          </a:p>
          <a:p>
            <a:endParaRPr lang="en-US" sz="1900" b="1" dirty="0" smtClean="0"/>
          </a:p>
          <a:p>
            <a:endParaRPr lang="en-US" sz="19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8686800" y="32766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8</a:t>
            </a:r>
            <a:endParaRPr lang="en-US" sz="28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86800" cy="1752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Chomsky’s Generative Grammar can </a:t>
            </a:r>
            <a:r>
              <a:rPr lang="en-US" b="1" cap="all" dirty="0" smtClean="0"/>
              <a:t>exhaustively enumerate </a:t>
            </a:r>
            <a:r>
              <a:rPr lang="en-US" dirty="0" smtClean="0"/>
              <a:t>all </a:t>
            </a:r>
            <a:r>
              <a:rPr lang="en-US" b="1" dirty="0" smtClean="0"/>
              <a:t>conceivable </a:t>
            </a:r>
            <a:r>
              <a:rPr lang="en-US" b="1" cap="all" dirty="0" smtClean="0"/>
              <a:t>Sine Signal Complexities</a:t>
            </a:r>
            <a:endParaRPr lang="en-US" b="1" cap="all" dirty="0"/>
          </a:p>
        </p:txBody>
      </p:sp>
      <p:sp>
        <p:nvSpPr>
          <p:cNvPr id="26" name="TextBox 25"/>
          <p:cNvSpPr txBox="1"/>
          <p:nvPr/>
        </p:nvSpPr>
        <p:spPr>
          <a:xfrm>
            <a:off x="8382000" y="32766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9</a:t>
            </a:r>
            <a:endParaRPr lang="en-US" sz="2800" b="1" dirty="0"/>
          </a:p>
        </p:txBody>
      </p:sp>
      <p:pic>
        <p:nvPicPr>
          <p:cNvPr id="27" name="Picture 2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057400"/>
            <a:ext cx="2514600" cy="1965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8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2057400"/>
            <a:ext cx="2493386" cy="1993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9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4724400"/>
            <a:ext cx="2209800" cy="176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0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0" y="4572000"/>
            <a:ext cx="2324212" cy="1919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/>
          <p:nvPr/>
        </p:nvSpPr>
        <p:spPr>
          <a:xfrm>
            <a:off x="2819400" y="3733800"/>
            <a:ext cx="31113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animals can rotate</a:t>
            </a:r>
          </a:p>
          <a:p>
            <a:pPr algn="ctr"/>
            <a:r>
              <a:rPr lang="en-US" b="1" dirty="0" smtClean="0"/>
              <a:t>Their ears and hear ‘polarized</a:t>
            </a:r>
          </a:p>
          <a:p>
            <a:pPr algn="ctr"/>
            <a:r>
              <a:rPr lang="en-US" b="1" dirty="0" smtClean="0"/>
              <a:t>Sinusoidals’: the bat, crickets…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762000" y="3810000"/>
            <a:ext cx="1407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Sinusoidal </a:t>
            </a:r>
            <a:r>
              <a:rPr lang="en-US" sz="2800" b="1" dirty="0" smtClean="0"/>
              <a:t>A</a:t>
            </a:r>
            <a:endParaRPr lang="en-US" sz="28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6629400" y="3733800"/>
            <a:ext cx="1391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Sinusoidal </a:t>
            </a:r>
            <a:r>
              <a:rPr lang="en-US" sz="2800" b="1" dirty="0" smtClean="0"/>
              <a:t>B</a:t>
            </a:r>
            <a:endParaRPr lang="en-US" sz="28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7010400" y="5943600"/>
            <a:ext cx="1952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Sinusoidal </a:t>
            </a:r>
            <a:r>
              <a:rPr lang="en-US" sz="2800" b="1" dirty="0" smtClean="0"/>
              <a:t>A + B</a:t>
            </a:r>
            <a:endParaRPr lang="en-US" sz="28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0" y="6248400"/>
            <a:ext cx="2026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Sinusoidal </a:t>
            </a:r>
            <a:r>
              <a:rPr lang="en-US" sz="2800" b="1" dirty="0" smtClean="0"/>
              <a:t>A </a:t>
            </a:r>
            <a:r>
              <a:rPr lang="en-US" sz="2800" b="1" dirty="0" smtClean="0"/>
              <a:t>&amp; </a:t>
            </a:r>
            <a:r>
              <a:rPr lang="en-US" sz="2800" b="1" dirty="0" smtClean="0"/>
              <a:t>B</a:t>
            </a:r>
            <a:endParaRPr lang="en-US" sz="28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95600" y="4800600"/>
            <a:ext cx="27451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This is impossible in air, but </a:t>
            </a:r>
          </a:p>
          <a:p>
            <a:pPr algn="ctr"/>
            <a:r>
              <a:rPr lang="en-US" sz="1600" b="1" dirty="0" smtClean="0"/>
              <a:t>fine in brain/ear logic circuits.</a:t>
            </a:r>
            <a:endParaRPr lang="en-US" sz="1600" b="1" dirty="0"/>
          </a:p>
        </p:txBody>
      </p:sp>
      <p:sp>
        <p:nvSpPr>
          <p:cNvPr id="38" name="Left Arrow 37"/>
          <p:cNvSpPr/>
          <p:nvPr/>
        </p:nvSpPr>
        <p:spPr>
          <a:xfrm rot="20868127">
            <a:off x="2671250" y="5437003"/>
            <a:ext cx="990600" cy="146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2819400" y="6273225"/>
            <a:ext cx="43170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The </a:t>
            </a:r>
            <a:r>
              <a:rPr lang="en-US" sz="1600" b="1" dirty="0" smtClean="0">
                <a:solidFill>
                  <a:srgbClr val="7030A0"/>
                </a:solidFill>
              </a:rPr>
              <a:t>Arithmetic Sinusoidal </a:t>
            </a:r>
            <a:r>
              <a:rPr lang="en-US" sz="1600" b="1" dirty="0" smtClean="0"/>
              <a:t>A+B in air is converted</a:t>
            </a:r>
          </a:p>
          <a:p>
            <a:r>
              <a:rPr lang="en-US" sz="1600" b="1" dirty="0" smtClean="0"/>
              <a:t>To the </a:t>
            </a:r>
            <a:r>
              <a:rPr lang="en-US" sz="1600" b="1" dirty="0" smtClean="0">
                <a:solidFill>
                  <a:srgbClr val="00B0F0"/>
                </a:solidFill>
              </a:rPr>
              <a:t>Logical Sinusoidal </a:t>
            </a:r>
            <a:r>
              <a:rPr lang="en-US" sz="1600" b="1" dirty="0" smtClean="0"/>
              <a:t>A &amp;B by the Cochlea.</a:t>
            </a:r>
            <a:endParaRPr lang="en-US" sz="1600" b="1" dirty="0"/>
          </a:p>
        </p:txBody>
      </p:sp>
      <p:sp>
        <p:nvSpPr>
          <p:cNvPr id="40" name="Left Arrow 39"/>
          <p:cNvSpPr/>
          <p:nvPr/>
        </p:nvSpPr>
        <p:spPr>
          <a:xfrm rot="2703031" flipV="1">
            <a:off x="2237393" y="6306497"/>
            <a:ext cx="649617" cy="132054"/>
          </a:xfrm>
          <a:prstGeom prst="lef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Left Arrow 40"/>
          <p:cNvSpPr/>
          <p:nvPr/>
        </p:nvSpPr>
        <p:spPr>
          <a:xfrm rot="9887027">
            <a:off x="3958436" y="5985115"/>
            <a:ext cx="1496510" cy="141079"/>
          </a:xfrm>
          <a:prstGeom prst="lef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19400" y="1905000"/>
            <a:ext cx="32599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Two SINE waves intersecting at right</a:t>
            </a:r>
          </a:p>
          <a:p>
            <a:pPr algn="ctr"/>
            <a:r>
              <a:rPr lang="en-US" sz="1600" b="1" dirty="0" smtClean="0"/>
              <a:t>Angles in circular coordinates.</a:t>
            </a:r>
            <a:endParaRPr lang="en-US" sz="16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29000" y="2590800"/>
            <a:ext cx="2514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These are orthogonal in </a:t>
            </a:r>
          </a:p>
          <a:p>
            <a:r>
              <a:rPr lang="en-US" sz="1600" b="1" dirty="0" smtClean="0"/>
              <a:t>c</a:t>
            </a:r>
            <a:r>
              <a:rPr lang="en-US" sz="1600" b="1" dirty="0" smtClean="0"/>
              <a:t>ylindrical coordinates</a:t>
            </a:r>
            <a:r>
              <a:rPr lang="en-US" dirty="0" smtClean="0"/>
              <a:t>.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200400" y="2895600"/>
            <a:ext cx="25908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839200" cy="1676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The </a:t>
            </a:r>
            <a:r>
              <a:rPr lang="en-US" sz="3200" b="1" dirty="0" smtClean="0"/>
              <a:t>COCHLEA</a:t>
            </a:r>
            <a:r>
              <a:rPr lang="en-US" sz="3200" dirty="0" smtClean="0"/>
              <a:t> converts Sinusoidal Complexity from PLUS to AND, and ‘</a:t>
            </a:r>
            <a:r>
              <a:rPr lang="en-US" sz="3200" i="1" dirty="0" smtClean="0"/>
              <a:t>discrete Frequency Modulation</a:t>
            </a:r>
            <a:r>
              <a:rPr lang="en-US" sz="3200" dirty="0" smtClean="0"/>
              <a:t>’ to ‘</a:t>
            </a:r>
            <a:r>
              <a:rPr lang="en-US" sz="3200" i="1" dirty="0" smtClean="0"/>
              <a:t>continuous Frequency Modulation</a:t>
            </a:r>
            <a:r>
              <a:rPr lang="en-US" sz="3200" dirty="0" smtClean="0"/>
              <a:t>’.</a:t>
            </a:r>
            <a:endParaRPr lang="en-US" sz="3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05000"/>
            <a:ext cx="1905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2057400"/>
            <a:ext cx="1697171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2057400"/>
            <a:ext cx="2057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267200"/>
            <a:ext cx="371840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58760" y="4343400"/>
            <a:ext cx="3985240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52400" y="3505200"/>
            <a:ext cx="33959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Sinusoidal Vibrations in air,</a:t>
            </a:r>
          </a:p>
          <a:p>
            <a:pPr algn="ctr"/>
            <a:r>
              <a:rPr lang="en-US" b="1" dirty="0" smtClean="0"/>
              <a:t>from ‘vocal tract’ (PLUS not AND)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172272" y="3429000"/>
            <a:ext cx="40123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Sinusoidal Electrical Signals in brain/ear.</a:t>
            </a:r>
          </a:p>
          <a:p>
            <a:r>
              <a:rPr lang="en-US" b="1" dirty="0" smtClean="0"/>
              <a:t>Logical Sine Functions, (AND, not PLUS)</a:t>
            </a:r>
          </a:p>
          <a:p>
            <a:r>
              <a:rPr lang="en-US" b="1" dirty="0" smtClean="0"/>
              <a:t>The COCHLEA converts Analog-&gt;Digital.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581400" y="4419600"/>
            <a:ext cx="17955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OUTSIDE HEAD</a:t>
            </a:r>
          </a:p>
          <a:p>
            <a:r>
              <a:rPr lang="en-US" b="1" dirty="0" smtClean="0"/>
              <a:t>Sine Waves PLUS</a:t>
            </a:r>
          </a:p>
          <a:p>
            <a:pPr algn="ctr"/>
            <a:r>
              <a:rPr lang="en-US" b="1" dirty="0" smtClean="0"/>
              <a:t>Analog world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33800" y="5562600"/>
            <a:ext cx="17579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INSIDE HEAD</a:t>
            </a:r>
          </a:p>
          <a:p>
            <a:pPr algn="ctr"/>
            <a:r>
              <a:rPr lang="en-US" b="1" dirty="0" smtClean="0"/>
              <a:t>Digital world</a:t>
            </a:r>
          </a:p>
          <a:p>
            <a:pPr algn="ctr"/>
            <a:r>
              <a:rPr lang="en-US" b="1" dirty="0" smtClean="0"/>
              <a:t>Sine Waves AND</a:t>
            </a:r>
          </a:p>
        </p:txBody>
      </p:sp>
      <p:sp>
        <p:nvSpPr>
          <p:cNvPr id="12" name="Right Arrow 11"/>
          <p:cNvSpPr/>
          <p:nvPr/>
        </p:nvSpPr>
        <p:spPr>
          <a:xfrm rot="10800000">
            <a:off x="3810000" y="5257800"/>
            <a:ext cx="12954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3733800" y="6477000"/>
            <a:ext cx="12954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8458200" y="289560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10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rot="10800000">
            <a:off x="4648200" y="3733800"/>
            <a:ext cx="1295400" cy="457200"/>
          </a:xfrm>
          <a:prstGeom prst="straightConnector1">
            <a:avLst/>
          </a:prstGeom>
          <a:ln w="2222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0" y="4191000"/>
            <a:ext cx="10759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Vocal cord</a:t>
            </a:r>
          </a:p>
          <a:p>
            <a:r>
              <a:rPr lang="en-US" sz="1600" b="1" dirty="0" smtClean="0"/>
              <a:t>harmonics</a:t>
            </a:r>
            <a:endParaRPr lang="en-US" sz="1600" b="1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990600" y="4495800"/>
            <a:ext cx="685800" cy="304800"/>
          </a:xfrm>
          <a:prstGeom prst="straightConnector1">
            <a:avLst/>
          </a:prstGeom>
          <a:ln w="2222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848600" y="1371600"/>
            <a:ext cx="2212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Cochlear view</a:t>
            </a:r>
          </a:p>
          <a:p>
            <a:r>
              <a:rPr lang="en-US" sz="1600" b="1" dirty="0" smtClean="0"/>
              <a:t>o</a:t>
            </a:r>
            <a:r>
              <a:rPr lang="en-US" sz="1600" b="1" dirty="0" smtClean="0"/>
              <a:t>f vocal cord harmonics</a:t>
            </a:r>
            <a:endParaRPr lang="en-US" sz="1600" b="1" dirty="0"/>
          </a:p>
        </p:txBody>
      </p:sp>
      <p:sp>
        <p:nvSpPr>
          <p:cNvPr id="24" name="Rectangle 23"/>
          <p:cNvSpPr/>
          <p:nvPr/>
        </p:nvSpPr>
        <p:spPr>
          <a:xfrm>
            <a:off x="5562600" y="6510050"/>
            <a:ext cx="3810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b="1" dirty="0" smtClean="0">
                <a:solidFill>
                  <a:prstClr val="black"/>
                </a:solidFill>
              </a:rPr>
              <a:t>Cochlear </a:t>
            </a:r>
            <a:r>
              <a:rPr lang="en-US" sz="1600" b="1" dirty="0" smtClean="0">
                <a:solidFill>
                  <a:prstClr val="black"/>
                </a:solidFill>
              </a:rPr>
              <a:t>view of </a:t>
            </a:r>
            <a:r>
              <a:rPr lang="en-US" sz="1600" b="1" dirty="0" smtClean="0">
                <a:solidFill>
                  <a:prstClr val="black"/>
                </a:solidFill>
              </a:rPr>
              <a:t>vocal cord harmonics</a:t>
            </a:r>
            <a:endParaRPr lang="en-US" sz="16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Evolution of Language Spaces and Von </a:t>
            </a:r>
            <a:r>
              <a:rPr lang="en-US" b="1" dirty="0" err="1" smtClean="0"/>
              <a:t>Neuman’s</a:t>
            </a:r>
            <a:r>
              <a:rPr lang="en-US" b="1" dirty="0" smtClean="0"/>
              <a:t> Economic Game Theory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(Economics is of course Linguistics)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8534400" y="304800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12</a:t>
            </a:r>
            <a:endParaRPr lang="en-US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895600"/>
            <a:ext cx="457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2286000"/>
            <a:ext cx="457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286000"/>
            <a:ext cx="457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4200" y="2286000"/>
            <a:ext cx="457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86200" y="2286000"/>
            <a:ext cx="457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90800" y="3200400"/>
            <a:ext cx="457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352800" y="3200400"/>
            <a:ext cx="457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191000" y="3276600"/>
            <a:ext cx="457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800600" y="3276600"/>
            <a:ext cx="457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514600" y="3886200"/>
            <a:ext cx="457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52800" y="3886200"/>
            <a:ext cx="457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4114800" y="4038600"/>
            <a:ext cx="528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Etc.</a:t>
            </a:r>
            <a:endParaRPr lang="en-US" dirty="0"/>
          </a:p>
        </p:txBody>
      </p:sp>
      <p:sp>
        <p:nvSpPr>
          <p:cNvPr id="18" name="Right Arrow 17"/>
          <p:cNvSpPr/>
          <p:nvPr/>
        </p:nvSpPr>
        <p:spPr>
          <a:xfrm rot="19910898">
            <a:off x="1753771" y="2762236"/>
            <a:ext cx="444047" cy="1608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4243299">
            <a:off x="2547470" y="2946495"/>
            <a:ext cx="219852" cy="1858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181600" y="2438400"/>
            <a:ext cx="1709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Equivalent Grids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410200" y="3429000"/>
            <a:ext cx="1709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Equivalent Grids</a:t>
            </a:r>
            <a:endParaRPr lang="en-US" dirty="0"/>
          </a:p>
        </p:txBody>
      </p:sp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219200" y="4648200"/>
            <a:ext cx="457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2362200" y="4800600"/>
            <a:ext cx="6072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{A,B,C,D,E,F,G,H,I}      Each Letter can be 0 = BLANK, 1 = X, 2 = O.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04800" y="5257800"/>
            <a:ext cx="8496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Each CONCEIVABLE BOARD CONFIGURATION is a number in the TRINARY Number system.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52400" y="5657671"/>
            <a:ext cx="46364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000 000 000 </a:t>
            </a:r>
            <a:r>
              <a:rPr lang="en-US" dirty="0" err="1" smtClean="0"/>
              <a:t>trinary</a:t>
            </a:r>
            <a:r>
              <a:rPr lang="en-US" dirty="0" smtClean="0"/>
              <a:t> = 0 in decimal</a:t>
            </a:r>
          </a:p>
          <a:p>
            <a:r>
              <a:rPr lang="en-US" dirty="0" smtClean="0"/>
              <a:t>222 222 222 </a:t>
            </a:r>
            <a:r>
              <a:rPr lang="en-US" dirty="0" err="1" smtClean="0"/>
              <a:t>trinary</a:t>
            </a:r>
            <a:r>
              <a:rPr lang="en-US" dirty="0" smtClean="0"/>
              <a:t> =   19,638 in decimal</a:t>
            </a:r>
          </a:p>
          <a:p>
            <a:endParaRPr lang="en-US" dirty="0" smtClean="0"/>
          </a:p>
          <a:p>
            <a:r>
              <a:rPr lang="en-US" dirty="0" smtClean="0"/>
              <a:t>Each conceivable GRID is a number 0 to 19,638.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105400" y="5657671"/>
            <a:ext cx="37253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CHUTES AND LADDERS</a:t>
            </a:r>
          </a:p>
          <a:p>
            <a:pPr algn="ctr"/>
            <a:r>
              <a:rPr lang="en-US" dirty="0" smtClean="0"/>
              <a:t>Of the 19,638 conceivable boards,</a:t>
            </a:r>
          </a:p>
          <a:p>
            <a:pPr algn="ctr"/>
            <a:r>
              <a:rPr lang="en-US" dirty="0" smtClean="0"/>
              <a:t>a</a:t>
            </a:r>
            <a:r>
              <a:rPr lang="en-US" dirty="0" smtClean="0"/>
              <a:t>bout 6000 are possible in any  game,</a:t>
            </a:r>
          </a:p>
          <a:p>
            <a:pPr algn="ctr"/>
            <a:r>
              <a:rPr lang="en-US" dirty="0" smtClean="0"/>
              <a:t>a</a:t>
            </a:r>
            <a:r>
              <a:rPr lang="en-US" dirty="0" smtClean="0"/>
              <a:t>nd many of these are ‘equivalent’.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Tic </a:t>
            </a:r>
            <a:r>
              <a:rPr lang="en-US" b="1" dirty="0" err="1" smtClean="0"/>
              <a:t>Tac</a:t>
            </a:r>
            <a:r>
              <a:rPr lang="en-US" b="1" dirty="0" smtClean="0"/>
              <a:t> Toe has </a:t>
            </a:r>
            <a:r>
              <a:rPr lang="en-US" b="1" dirty="0" smtClean="0"/>
              <a:t>19,683 </a:t>
            </a:r>
            <a:r>
              <a:rPr lang="en-US" b="1" i="1" dirty="0" smtClean="0"/>
              <a:t>Conceivable Board Configurations</a:t>
            </a:r>
            <a:endParaRPr lang="en-US" b="1" i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600200"/>
            <a:ext cx="322548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600200"/>
            <a:ext cx="3214119" cy="4104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5791200"/>
            <a:ext cx="39296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2Dim 27 by 27 grid of the lower two </a:t>
            </a:r>
          </a:p>
          <a:p>
            <a:r>
              <a:rPr lang="en-US" dirty="0" smtClean="0"/>
              <a:t>r</a:t>
            </a:r>
            <a:r>
              <a:rPr lang="en-US" dirty="0" smtClean="0"/>
              <a:t>ows </a:t>
            </a:r>
            <a:r>
              <a:rPr lang="en-US" dirty="0" smtClean="0"/>
              <a:t>of the Tic </a:t>
            </a:r>
            <a:r>
              <a:rPr lang="en-US" dirty="0" err="1" smtClean="0"/>
              <a:t>Tac</a:t>
            </a:r>
            <a:r>
              <a:rPr lang="en-US" dirty="0" smtClean="0"/>
              <a:t> Toe board, 3^6=729 </a:t>
            </a:r>
          </a:p>
          <a:p>
            <a:r>
              <a:rPr lang="en-US" b="1" dirty="0" smtClean="0"/>
              <a:t>Conceivable Board Configurations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00600" y="5791200"/>
            <a:ext cx="42213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3Dim 27 by 27 by 27 cube of the three</a:t>
            </a:r>
          </a:p>
          <a:p>
            <a:r>
              <a:rPr lang="en-US" dirty="0" smtClean="0"/>
              <a:t>r</a:t>
            </a:r>
            <a:r>
              <a:rPr lang="en-US" dirty="0" smtClean="0"/>
              <a:t>ows </a:t>
            </a:r>
            <a:r>
              <a:rPr lang="en-US" dirty="0" smtClean="0"/>
              <a:t>of the Tic </a:t>
            </a:r>
            <a:r>
              <a:rPr lang="en-US" dirty="0" err="1" smtClean="0"/>
              <a:t>Tac</a:t>
            </a:r>
            <a:r>
              <a:rPr lang="en-US" dirty="0" smtClean="0"/>
              <a:t> Toe board, </a:t>
            </a:r>
            <a:r>
              <a:rPr lang="en-US" dirty="0" smtClean="0"/>
              <a:t>3^9=19,683 </a:t>
            </a:r>
            <a:endParaRPr lang="en-US" dirty="0" smtClean="0"/>
          </a:p>
          <a:p>
            <a:r>
              <a:rPr lang="en-US" b="1" dirty="0" smtClean="0"/>
              <a:t>Conceivable Board Configurations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25288" y="2133600"/>
            <a:ext cx="231871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This cube contains</a:t>
            </a:r>
          </a:p>
          <a:p>
            <a:pPr algn="ctr"/>
            <a:r>
              <a:rPr lang="en-US" sz="1600" b="1" dirty="0" smtClean="0"/>
              <a:t>a</a:t>
            </a:r>
            <a:r>
              <a:rPr lang="en-US" sz="1600" b="1" dirty="0" smtClean="0"/>
              <a:t> </a:t>
            </a:r>
            <a:r>
              <a:rPr lang="en-US" sz="1600" b="1" dirty="0" smtClean="0"/>
              <a:t>point for each of the</a:t>
            </a:r>
          </a:p>
          <a:p>
            <a:pPr algn="ctr"/>
            <a:r>
              <a:rPr lang="en-US" b="1" cap="small" dirty="0" smtClean="0"/>
              <a:t>Conceivable Tic </a:t>
            </a:r>
            <a:r>
              <a:rPr lang="en-US" b="1" cap="small" dirty="0" err="1" smtClean="0"/>
              <a:t>Tac</a:t>
            </a:r>
            <a:r>
              <a:rPr lang="en-US" b="1" cap="small" dirty="0" smtClean="0"/>
              <a:t> Toe</a:t>
            </a:r>
          </a:p>
          <a:p>
            <a:pPr algn="ctr"/>
            <a:r>
              <a:rPr lang="en-US" b="1" cap="small" dirty="0" smtClean="0"/>
              <a:t>Board Configurations</a:t>
            </a:r>
            <a:r>
              <a:rPr lang="en-US" sz="1600" b="1" dirty="0" smtClean="0"/>
              <a:t>.</a:t>
            </a:r>
            <a:endParaRPr lang="en-US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727569" y="3657600"/>
            <a:ext cx="24164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A GAME consists of the</a:t>
            </a:r>
          </a:p>
          <a:p>
            <a:r>
              <a:rPr lang="en-US" sz="1600" b="1" dirty="0" smtClean="0"/>
              <a:t>Sphere moving from one</a:t>
            </a:r>
          </a:p>
          <a:p>
            <a:r>
              <a:rPr lang="en-US" sz="1600" b="1" dirty="0" smtClean="0"/>
              <a:t>Possible point to another.</a:t>
            </a:r>
            <a:endParaRPr lang="en-US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781800" y="1371600"/>
            <a:ext cx="22122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This cube exhaustively </a:t>
            </a:r>
          </a:p>
          <a:p>
            <a:r>
              <a:rPr lang="en-US" sz="1600" b="1" dirty="0" smtClean="0"/>
              <a:t>enumerates the boards.</a:t>
            </a:r>
            <a:endParaRPr lang="en-US" sz="1600" b="1" dirty="0"/>
          </a:p>
        </p:txBody>
      </p:sp>
      <p:sp>
        <p:nvSpPr>
          <p:cNvPr id="10" name="Rectangle 9"/>
          <p:cNvSpPr/>
          <p:nvPr/>
        </p:nvSpPr>
        <p:spPr>
          <a:xfrm>
            <a:off x="8458200" y="327660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13</a:t>
            </a:r>
            <a:endParaRPr lang="en-U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One can use NKS State-Color Conventions to Represent Tic </a:t>
            </a:r>
            <a:r>
              <a:rPr lang="en-US" b="1" dirty="0" err="1" smtClean="0"/>
              <a:t>Tac</a:t>
            </a:r>
            <a:r>
              <a:rPr lang="en-US" b="1" dirty="0" smtClean="0"/>
              <a:t> Toe in Cellular Automaton Notation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362200"/>
            <a:ext cx="2971800" cy="379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2280007"/>
            <a:ext cx="4974974" cy="2749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25364" y="5257800"/>
            <a:ext cx="531863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An </a:t>
            </a:r>
            <a:r>
              <a:rPr lang="en-US" sz="2400" b="1" cap="small" dirty="0" smtClean="0"/>
              <a:t>Exhaustive Enumeration </a:t>
            </a:r>
            <a:r>
              <a:rPr lang="en-US" b="1" dirty="0" smtClean="0"/>
              <a:t>of the Conceivable</a:t>
            </a:r>
          </a:p>
          <a:p>
            <a:pPr algn="ctr"/>
            <a:r>
              <a:rPr lang="en-US" b="1" dirty="0" smtClean="0"/>
              <a:t>Tic </a:t>
            </a:r>
            <a:r>
              <a:rPr lang="en-US" b="1" dirty="0" err="1" smtClean="0"/>
              <a:t>Tac</a:t>
            </a:r>
            <a:r>
              <a:rPr lang="en-US" b="1" dirty="0" smtClean="0"/>
              <a:t> Toe Boards as (A) points in an </a:t>
            </a:r>
            <a:r>
              <a:rPr lang="en-US" b="1" cap="small" dirty="0" smtClean="0"/>
              <a:t>abstract </a:t>
            </a:r>
          </a:p>
          <a:p>
            <a:pPr algn="ctr"/>
            <a:r>
              <a:rPr lang="en-US" b="1" cap="small" dirty="0" smtClean="0"/>
              <a:t>3 Dimensional ‘state space’</a:t>
            </a:r>
            <a:r>
              <a:rPr lang="en-US" b="1" dirty="0" smtClean="0"/>
              <a:t>, and (B) as </a:t>
            </a:r>
            <a:r>
              <a:rPr lang="en-US" b="1" cap="small" dirty="0" smtClean="0"/>
              <a:t>‘State Color’ </a:t>
            </a:r>
          </a:p>
          <a:p>
            <a:pPr algn="ctr"/>
            <a:r>
              <a:rPr lang="en-US" b="1" dirty="0" smtClean="0"/>
              <a:t>Diagrams like those of Cellular Automata.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8534400" y="190500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14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5867400"/>
            <a:ext cx="40184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There are 19,683 </a:t>
            </a:r>
            <a:r>
              <a:rPr lang="en-US" b="1" dirty="0" smtClean="0"/>
              <a:t>conceivable grids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There are about 6,000 </a:t>
            </a:r>
            <a:r>
              <a:rPr lang="en-US" b="1" dirty="0" smtClean="0"/>
              <a:t>possible grids</a:t>
            </a:r>
            <a:r>
              <a:rPr lang="en-US" dirty="0" smtClean="0"/>
              <a:t>.</a:t>
            </a:r>
          </a:p>
          <a:p>
            <a:r>
              <a:rPr lang="en-US" dirty="0" smtClean="0"/>
              <a:t>Regions of the cube can never be visited.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Deterministic Randomness</a:t>
            </a:r>
            <a:br>
              <a:rPr lang="en-US" b="1" dirty="0" smtClean="0"/>
            </a:br>
            <a:r>
              <a:rPr lang="en-US" b="1" i="1" cap="small" dirty="0" smtClean="0"/>
              <a:t>Cellular Automata 30 </a:t>
            </a:r>
            <a:r>
              <a:rPr lang="en-US" b="1" dirty="0" smtClean="0"/>
              <a:t>and </a:t>
            </a:r>
            <a:r>
              <a:rPr lang="en-US" b="1" i="1" cap="small" dirty="0" smtClean="0"/>
              <a:t>Prime Numbers</a:t>
            </a:r>
            <a:endParaRPr lang="en-US" b="1" i="1" cap="small" dirty="0"/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00200"/>
            <a:ext cx="3962400" cy="4193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00200"/>
            <a:ext cx="3886378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2400" y="594360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Prime Numbers in a Grid as Numbers and as Graphic Dots, Random or Patterned?</a:t>
            </a:r>
            <a:endParaRPr lang="en-US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Prime Numbers in a 3 Dimensional Grid</a:t>
            </a:r>
            <a:br>
              <a:rPr lang="en-US" b="1" dirty="0" smtClean="0"/>
            </a:br>
            <a:r>
              <a:rPr lang="en-US" b="1" dirty="0" smtClean="0"/>
              <a:t>Alan Turing’s Day Dreams</a:t>
            </a:r>
            <a:endParaRPr lang="en-US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1600200"/>
            <a:ext cx="3429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895600" y="1676400"/>
            <a:ext cx="2667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The Process of Evolution that gave rise to the complexity of human speech from animal origins is an example of </a:t>
            </a:r>
            <a:r>
              <a:rPr lang="en-US" b="1" dirty="0" smtClean="0">
                <a:solidFill>
                  <a:srgbClr val="FF0000"/>
                </a:solidFill>
              </a:rPr>
              <a:t>DETERMINISTIC RANDOMNESS</a:t>
            </a:r>
            <a:r>
              <a:rPr lang="en-US" b="1" dirty="0" smtClean="0"/>
              <a:t>, as one finds in the Primes and in Cellular Automaton 30.</a:t>
            </a:r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Evolution  of Sine Wave Communication Systems takes place in a Well-Defined Mathematical Envelope that narrowly constrains VARIATION to Mathematical Possibilities in Information Theory.</a:t>
            </a:r>
            <a:endParaRPr lang="en-US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524000"/>
            <a:ext cx="2552700" cy="515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867400" y="1447800"/>
            <a:ext cx="3030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The first 1,000 Primes.</a:t>
            </a:r>
            <a:endParaRPr lang="en-US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1560</Words>
  <Application>Microsoft Office PowerPoint</Application>
  <PresentationFormat>On-screen Show (4:3)</PresentationFormat>
  <Paragraphs>231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Random Variation and Natural Selection in the  Evolution of Brains and Ears NKS DETERMINISTIC RANDOMNESS</vt:lpstr>
      <vt:lpstr>Evolutionary Theory in Biology, Economics, Linguistics… is a purely mathematical problem in Shannon’s Information Theory</vt:lpstr>
      <vt:lpstr>All aspects of the Communication System must be expressed mathematically </vt:lpstr>
      <vt:lpstr>Chomsky’s Generative Grammar can define a ‘Sentence’ for each SIGNAL COMPLEXITY of Sine Waves</vt:lpstr>
      <vt:lpstr>Slide 5</vt:lpstr>
      <vt:lpstr>Chomsky’s Generative Grammar can exhaustively enumerate all conceivable Sine Signal Complexities</vt:lpstr>
      <vt:lpstr>Slide 7</vt:lpstr>
      <vt:lpstr>Slide 8</vt:lpstr>
      <vt:lpstr>Slide 9</vt:lpstr>
      <vt:lpstr>Chomsky’s Generative Grammar can exhaustively enumerate all conceivable Sine Signal Complexities</vt:lpstr>
      <vt:lpstr>The COCHLEA converts Sinusoidal Complexity from PLUS to AND, and ‘discrete Frequency Modulation’ to ‘continuous Frequency Modulation’.</vt:lpstr>
      <vt:lpstr>Evolution of Language Spaces and Von Neuman’s Economic Game Theory (Economics is of course Linguistics)</vt:lpstr>
      <vt:lpstr>Tic Tac Toe has 19,683 Conceivable Board Configurations</vt:lpstr>
      <vt:lpstr>One can use NKS State-Color Conventions to Represent Tic Tac Toe in Cellular Automaton Notation.</vt:lpstr>
      <vt:lpstr>Deterministic Randomness Cellular Automata 30 and Prime Numbers</vt:lpstr>
      <vt:lpstr>Prime Numbers in a 3 Dimensional Grid Alan Turing’s Day Dreams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Random Variation and Natural Selection in the  Evolution of Brains and Ears</dc:title>
  <dc:creator>Ray</dc:creator>
  <cp:lastModifiedBy>Ray</cp:lastModifiedBy>
  <cp:revision>87</cp:revision>
  <dcterms:created xsi:type="dcterms:W3CDTF">2006-08-16T00:00:00Z</dcterms:created>
  <dcterms:modified xsi:type="dcterms:W3CDTF">2008-03-03T04:21:27Z</dcterms:modified>
</cp:coreProperties>
</file>